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98DD95-27F1-4E9E-9759-DF7702430F3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51C3C0-988C-42D5-A249-AC176AB8617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11-11-2021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video" Target="file:///C:\Documents%20and%20Settings\asd\My%20Documents\Convert\pulsv3.av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2438400" y="5791200"/>
            <a:ext cx="6400800" cy="781050"/>
          </a:xfrm>
          <a:solidFill>
            <a:srgbClr val="FF99CC"/>
          </a:solidFill>
        </p:spPr>
        <p:txBody>
          <a:bodyPr>
            <a:normAutofit/>
          </a:bodyPr>
          <a:lstStyle/>
          <a:p>
            <a:pPr eaLnBrk="1" hangingPunct="1"/>
            <a:r>
              <a:rPr lang="en-US" sz="2400" smtClean="0">
                <a:solidFill>
                  <a:schemeClr val="tx1"/>
                </a:solidFill>
              </a:rPr>
              <a:t>Dr. C.R. Krishna Kumari Amma</a:t>
            </a:r>
            <a:br>
              <a:rPr lang="en-US" sz="2400" smtClean="0">
                <a:solidFill>
                  <a:schemeClr val="tx1"/>
                </a:solidFill>
              </a:rPr>
            </a:br>
            <a:r>
              <a:rPr lang="en-US" sz="2400" smtClean="0">
                <a:solidFill>
                  <a:schemeClr val="tx1"/>
                </a:solidFill>
              </a:rPr>
              <a:t>Prof. and Head ,Dept. of Materia Medica</a:t>
            </a:r>
          </a:p>
        </p:txBody>
      </p:sp>
      <p:sp>
        <p:nvSpPr>
          <p:cNvPr id="7174" name="WordArt 6"/>
          <p:cNvSpPr>
            <a:spLocks noChangeArrowheads="1" noChangeShapeType="1" noTextEdit="1"/>
          </p:cNvSpPr>
          <p:nvPr/>
        </p:nvSpPr>
        <p:spPr bwMode="auto">
          <a:xfrm>
            <a:off x="990600" y="914400"/>
            <a:ext cx="7391400" cy="5334000"/>
          </a:xfrm>
          <a:prstGeom prst="rect">
            <a:avLst/>
          </a:prstGeom>
        </p:spPr>
        <p:txBody>
          <a:bodyPr wrap="none" fromWordArt="1">
            <a:prstTxWarp prst="textSlantUp">
              <a:avLst>
                <a:gd name="adj" fmla="val 29125"/>
              </a:avLst>
            </a:prstTxWarp>
          </a:bodyPr>
          <a:lstStyle/>
          <a:p>
            <a:pPr algn="ctr"/>
            <a:r>
              <a:rPr lang="en-US" sz="3600" kern="10">
                <a:ln w="9525">
                  <a:solidFill>
                    <a:srgbClr val="000000"/>
                  </a:solidFill>
                  <a:round/>
                  <a:headEnd/>
                  <a:tailEnd/>
                </a:ln>
                <a:solidFill>
                  <a:srgbClr val="000000"/>
                </a:solidFill>
                <a:latin typeface="Arial Black"/>
              </a:rPr>
              <a:t>Pulsatilla nigricans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down)">
                                      <p:cBhvr>
                                        <p:cTn id="7" dur="580">
                                          <p:stCondLst>
                                            <p:cond delay="0"/>
                                          </p:stCondLst>
                                        </p:cTn>
                                        <p:tgtEl>
                                          <p:spTgt spid="7174"/>
                                        </p:tgtEl>
                                      </p:cBhvr>
                                    </p:animEffect>
                                    <p:anim calcmode="lin" valueType="num">
                                      <p:cBhvr>
                                        <p:cTn id="8"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13" dur="26">
                                          <p:stCondLst>
                                            <p:cond delay="650"/>
                                          </p:stCondLst>
                                        </p:cTn>
                                        <p:tgtEl>
                                          <p:spTgt spid="7174"/>
                                        </p:tgtEl>
                                      </p:cBhvr>
                                      <p:to x="100000" y="60000"/>
                                    </p:animScale>
                                    <p:animScale>
                                      <p:cBhvr>
                                        <p:cTn id="14" dur="166" decel="50000">
                                          <p:stCondLst>
                                            <p:cond delay="676"/>
                                          </p:stCondLst>
                                        </p:cTn>
                                        <p:tgtEl>
                                          <p:spTgt spid="7174"/>
                                        </p:tgtEl>
                                      </p:cBhvr>
                                      <p:to x="100000" y="100000"/>
                                    </p:animScale>
                                    <p:animScale>
                                      <p:cBhvr>
                                        <p:cTn id="15" dur="26">
                                          <p:stCondLst>
                                            <p:cond delay="1312"/>
                                          </p:stCondLst>
                                        </p:cTn>
                                        <p:tgtEl>
                                          <p:spTgt spid="7174"/>
                                        </p:tgtEl>
                                      </p:cBhvr>
                                      <p:to x="100000" y="80000"/>
                                    </p:animScale>
                                    <p:animScale>
                                      <p:cBhvr>
                                        <p:cTn id="16" dur="166" decel="50000">
                                          <p:stCondLst>
                                            <p:cond delay="1338"/>
                                          </p:stCondLst>
                                        </p:cTn>
                                        <p:tgtEl>
                                          <p:spTgt spid="7174"/>
                                        </p:tgtEl>
                                      </p:cBhvr>
                                      <p:to x="100000" y="100000"/>
                                    </p:animScale>
                                    <p:animScale>
                                      <p:cBhvr>
                                        <p:cTn id="17" dur="26">
                                          <p:stCondLst>
                                            <p:cond delay="1642"/>
                                          </p:stCondLst>
                                        </p:cTn>
                                        <p:tgtEl>
                                          <p:spTgt spid="7174"/>
                                        </p:tgtEl>
                                      </p:cBhvr>
                                      <p:to x="100000" y="90000"/>
                                    </p:animScale>
                                    <p:animScale>
                                      <p:cBhvr>
                                        <p:cTn id="18" dur="166" decel="50000">
                                          <p:stCondLst>
                                            <p:cond delay="1668"/>
                                          </p:stCondLst>
                                        </p:cTn>
                                        <p:tgtEl>
                                          <p:spTgt spid="7174"/>
                                        </p:tgtEl>
                                      </p:cBhvr>
                                      <p:to x="100000" y="100000"/>
                                    </p:animScale>
                                    <p:animScale>
                                      <p:cBhvr>
                                        <p:cTn id="19" dur="26">
                                          <p:stCondLst>
                                            <p:cond delay="1808"/>
                                          </p:stCondLst>
                                        </p:cTn>
                                        <p:tgtEl>
                                          <p:spTgt spid="7174"/>
                                        </p:tgtEl>
                                      </p:cBhvr>
                                      <p:to x="100000" y="95000"/>
                                    </p:animScale>
                                    <p:animScale>
                                      <p:cBhvr>
                                        <p:cTn id="20" dur="166" decel="50000">
                                          <p:stCondLst>
                                            <p:cond delay="1834"/>
                                          </p:stCondLst>
                                        </p:cTn>
                                        <p:tgtEl>
                                          <p:spTgt spid="717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7172"/>
                                        </p:tgtEl>
                                        <p:attrNameLst>
                                          <p:attrName>style.visibility</p:attrName>
                                        </p:attrNameLst>
                                      </p:cBhvr>
                                      <p:to>
                                        <p:strVal val="visible"/>
                                      </p:to>
                                    </p:set>
                                    <p:anim calcmode="lin" valueType="num">
                                      <p:cBhvr>
                                        <p:cTn id="25" dur="500" fill="hold"/>
                                        <p:tgtEl>
                                          <p:spTgt spid="7172"/>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7172"/>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7172"/>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152400" y="228600"/>
            <a:ext cx="8839200" cy="6400800"/>
          </a:xfrm>
        </p:spPr>
        <p:txBody>
          <a:bodyPr/>
          <a:lstStyle/>
          <a:p>
            <a:pPr eaLnBrk="1" hangingPunct="1">
              <a:buFontTx/>
              <a:buNone/>
            </a:pPr>
            <a:r>
              <a:rPr lang="en-US" sz="2800" smtClean="0">
                <a:solidFill>
                  <a:schemeClr val="tx1"/>
                </a:solidFill>
              </a:rPr>
              <a:t>Little children selfish does not share their things ever with the close friends</a:t>
            </a:r>
          </a:p>
          <a:p>
            <a:pPr eaLnBrk="1" hangingPunct="1">
              <a:buFontTx/>
              <a:buNone/>
            </a:pPr>
            <a:endParaRPr lang="en-US" sz="2800" smtClean="0">
              <a:solidFill>
                <a:schemeClr val="tx1"/>
              </a:solidFill>
            </a:endParaRPr>
          </a:p>
          <a:p>
            <a:pPr eaLnBrk="1" hangingPunct="1">
              <a:buFontTx/>
              <a:buNone/>
            </a:pPr>
            <a:r>
              <a:rPr lang="en-US" sz="2800" smtClean="0">
                <a:solidFill>
                  <a:schemeClr val="tx1"/>
                </a:solidFill>
              </a:rPr>
              <a:t>Look for emotional security</a:t>
            </a:r>
          </a:p>
          <a:p>
            <a:pPr eaLnBrk="1" hangingPunct="1">
              <a:buFontTx/>
              <a:buNone/>
            </a:pPr>
            <a:endParaRPr lang="en-US" sz="2800" smtClean="0">
              <a:solidFill>
                <a:schemeClr val="tx1"/>
              </a:solidFill>
            </a:endParaRPr>
          </a:p>
          <a:p>
            <a:pPr eaLnBrk="1" hangingPunct="1">
              <a:buFontTx/>
              <a:buNone/>
            </a:pPr>
            <a:r>
              <a:rPr lang="en-US" sz="2800" smtClean="0">
                <a:solidFill>
                  <a:schemeClr val="tx1"/>
                </a:solidFill>
              </a:rPr>
              <a:t>Emotional insecurity makes them selfish. Emotional needs – priority,  if not met, create a scene to be noticed.</a:t>
            </a:r>
          </a:p>
          <a:p>
            <a:pPr eaLnBrk="1" hangingPunct="1">
              <a:buFontTx/>
              <a:buNone/>
            </a:pPr>
            <a:endParaRPr lang="en-US" sz="2800" smtClean="0">
              <a:solidFill>
                <a:schemeClr val="tx1"/>
              </a:solidFill>
            </a:endParaRPr>
          </a:p>
          <a:p>
            <a:pPr eaLnBrk="1" hangingPunct="1">
              <a:buFontTx/>
              <a:buNone/>
            </a:pPr>
            <a:r>
              <a:rPr lang="en-US" sz="2800" smtClean="0">
                <a:solidFill>
                  <a:schemeClr val="tx1"/>
                </a:solidFill>
              </a:rPr>
              <a:t>Whines and moans when unhappy, to attract attention</a:t>
            </a:r>
          </a:p>
          <a:p>
            <a:pPr eaLnBrk="1" hangingPunct="1">
              <a:buFontTx/>
              <a:buNone/>
            </a:pPr>
            <a:endParaRPr lang="en-US" sz="2800" smtClean="0">
              <a:solidFill>
                <a:schemeClr val="tx1"/>
              </a:solidFill>
            </a:endParaRPr>
          </a:p>
          <a:p>
            <a:pPr eaLnBrk="1" hangingPunct="1">
              <a:buFontTx/>
              <a:buNone/>
            </a:pPr>
            <a:r>
              <a:rPr lang="en-US" sz="2800" smtClean="0">
                <a:solidFill>
                  <a:schemeClr val="tx1"/>
                </a:solidFill>
              </a:rPr>
              <a:t>As long as loved - soft mild and contended.</a:t>
            </a:r>
          </a:p>
          <a:p>
            <a:pPr eaLnBrk="1" hangingPunct="1">
              <a:buFontTx/>
              <a:buNone/>
            </a:pPr>
            <a:endParaRPr lang="en-US" sz="280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 calcmode="lin" valueType="num">
                                      <p:cBhvr additive="base">
                                        <p:cTn id="19"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1">
                                            <p:txEl>
                                              <p:pRg st="6" end="6"/>
                                            </p:txEl>
                                          </p:spTgt>
                                        </p:tgtEl>
                                        <p:attrNameLst>
                                          <p:attrName>style.visibility</p:attrName>
                                        </p:attrNameLst>
                                      </p:cBhvr>
                                      <p:to>
                                        <p:strVal val="visible"/>
                                      </p:to>
                                    </p:set>
                                    <p:anim calcmode="lin" valueType="num">
                                      <p:cBhvr additive="base">
                                        <p:cTn id="25"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31">
                                            <p:txEl>
                                              <p:pRg st="8" end="8"/>
                                            </p:txEl>
                                          </p:spTgt>
                                        </p:tgtEl>
                                        <p:attrNameLst>
                                          <p:attrName>style.visibility</p:attrName>
                                        </p:attrNameLst>
                                      </p:cBhvr>
                                      <p:to>
                                        <p:strVal val="visible"/>
                                      </p:to>
                                    </p:set>
                                    <p:anim calcmode="lin" valueType="num">
                                      <p:cBhvr additive="base">
                                        <p:cTn id="31"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28600" y="228600"/>
            <a:ext cx="8915400" cy="6400800"/>
          </a:xfrm>
        </p:spPr>
        <p:txBody>
          <a:bodyPr/>
          <a:lstStyle/>
          <a:p>
            <a:pPr eaLnBrk="1" hangingPunct="1">
              <a:buFontTx/>
              <a:buNone/>
            </a:pPr>
            <a:r>
              <a:rPr lang="en-US" smtClean="0">
                <a:solidFill>
                  <a:schemeClr val="tx1"/>
                </a:solidFill>
              </a:rPr>
              <a:t>Puls child - dependent on parents. </a:t>
            </a:r>
          </a:p>
          <a:p>
            <a:pPr eaLnBrk="1" hangingPunct="1">
              <a:buFontTx/>
              <a:buNone/>
            </a:pPr>
            <a:r>
              <a:rPr lang="en-US" smtClean="0">
                <a:solidFill>
                  <a:schemeClr val="tx1"/>
                </a:solidFill>
              </a:rPr>
              <a:t>      </a:t>
            </a:r>
          </a:p>
          <a:p>
            <a:pPr eaLnBrk="1" hangingPunct="1">
              <a:buFontTx/>
              <a:buNone/>
            </a:pPr>
            <a:r>
              <a:rPr lang="en-US" smtClean="0">
                <a:solidFill>
                  <a:schemeClr val="tx1"/>
                </a:solidFill>
              </a:rPr>
              <a:t>     Anxious if parents out of sight. </a:t>
            </a:r>
          </a:p>
          <a:p>
            <a:pPr eaLnBrk="1" hangingPunct="1">
              <a:buFontTx/>
              <a:buNone/>
            </a:pPr>
            <a:r>
              <a:rPr lang="en-US" smtClean="0">
                <a:solidFill>
                  <a:schemeClr val="tx1"/>
                </a:solidFill>
              </a:rPr>
              <a:t>      </a:t>
            </a:r>
          </a:p>
          <a:p>
            <a:pPr eaLnBrk="1" hangingPunct="1">
              <a:buFontTx/>
              <a:buNone/>
            </a:pPr>
            <a:r>
              <a:rPr lang="en-US" smtClean="0">
                <a:solidFill>
                  <a:schemeClr val="tx1"/>
                </a:solidFill>
              </a:rPr>
              <a:t>     Stick to parents in public </a:t>
            </a:r>
          </a:p>
          <a:p>
            <a:pPr eaLnBrk="1" hangingPunct="1">
              <a:buFontTx/>
              <a:buNone/>
            </a:pPr>
            <a:r>
              <a:rPr lang="en-US" smtClean="0">
                <a:solidFill>
                  <a:schemeClr val="tx1"/>
                </a:solidFill>
              </a:rPr>
              <a:t>       </a:t>
            </a:r>
          </a:p>
          <a:p>
            <a:pPr eaLnBrk="1" hangingPunct="1">
              <a:buFontTx/>
              <a:buNone/>
            </a:pPr>
            <a:r>
              <a:rPr lang="en-US" smtClean="0">
                <a:solidFill>
                  <a:schemeClr val="tx1"/>
                </a:solidFill>
              </a:rPr>
              <a:t>     Fond of physical contact - children or adults.</a:t>
            </a:r>
          </a:p>
          <a:p>
            <a:pPr eaLnBrk="1" hangingPunct="1">
              <a:buFontTx/>
              <a:buNone/>
            </a:pPr>
            <a:endParaRPr lang="en-US" smtClean="0">
              <a:solidFill>
                <a:schemeClr val="tx1"/>
              </a:solidFill>
            </a:endParaRPr>
          </a:p>
        </p:txBody>
      </p:sp>
      <p:pic>
        <p:nvPicPr>
          <p:cNvPr id="24580" name="Picture 4" descr="Symposium Brochure Photo"/>
          <p:cNvPicPr>
            <a:picLocks noChangeAspect="1" noChangeArrowheads="1"/>
          </p:cNvPicPr>
          <p:nvPr/>
        </p:nvPicPr>
        <p:blipFill>
          <a:blip r:embed="rId2"/>
          <a:srcRect/>
          <a:stretch>
            <a:fillRect/>
          </a:stretch>
        </p:blipFill>
        <p:spPr bwMode="auto">
          <a:xfrm>
            <a:off x="228600" y="358775"/>
            <a:ext cx="8458200" cy="6156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iterate type="lt">
                                    <p:tmPct val="0"/>
                                  </p:iterate>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800" decel="100000"/>
                                        <p:tgtEl>
                                          <p:spTgt spid="24579">
                                            <p:txEl>
                                              <p:pRg st="0" end="0"/>
                                            </p:txEl>
                                          </p:spTgt>
                                        </p:tgtEl>
                                      </p:cBhvr>
                                    </p:animEffect>
                                    <p:anim calcmode="lin" valueType="num">
                                      <p:cBhvr>
                                        <p:cTn id="8" dur="800" decel="100000" fill="hold"/>
                                        <p:tgtEl>
                                          <p:spTgt spid="24579">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4579">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4579">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79">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7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iterate type="lt">
                                    <p:tmPct val="0"/>
                                  </p:iterate>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fade">
                                      <p:cBhvr>
                                        <p:cTn id="17" dur="800" decel="100000"/>
                                        <p:tgtEl>
                                          <p:spTgt spid="24579">
                                            <p:txEl>
                                              <p:pRg st="1" end="1"/>
                                            </p:txEl>
                                          </p:spTgt>
                                        </p:tgtEl>
                                      </p:cBhvr>
                                    </p:animEffect>
                                    <p:anim calcmode="lin" valueType="num">
                                      <p:cBhvr>
                                        <p:cTn id="18" dur="800" decel="100000" fill="hold"/>
                                        <p:tgtEl>
                                          <p:spTgt spid="24579">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4579">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4579">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4579">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4579">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iterate type="lt">
                                    <p:tmPct val="0"/>
                                  </p:iterate>
                                  <p:childTnLst>
                                    <p:set>
                                      <p:cBhvr>
                                        <p:cTn id="26" dur="1" fill="hold">
                                          <p:stCondLst>
                                            <p:cond delay="0"/>
                                          </p:stCondLst>
                                        </p:cTn>
                                        <p:tgtEl>
                                          <p:spTgt spid="24579">
                                            <p:txEl>
                                              <p:pRg st="2" end="2"/>
                                            </p:txEl>
                                          </p:spTgt>
                                        </p:tgtEl>
                                        <p:attrNameLst>
                                          <p:attrName>style.visibility</p:attrName>
                                        </p:attrNameLst>
                                      </p:cBhvr>
                                      <p:to>
                                        <p:strVal val="visible"/>
                                      </p:to>
                                    </p:set>
                                    <p:animEffect transition="in" filter="fade">
                                      <p:cBhvr>
                                        <p:cTn id="27" dur="800" decel="100000"/>
                                        <p:tgtEl>
                                          <p:spTgt spid="24579">
                                            <p:txEl>
                                              <p:pRg st="2" end="2"/>
                                            </p:txEl>
                                          </p:spTgt>
                                        </p:tgtEl>
                                      </p:cBhvr>
                                    </p:animEffect>
                                    <p:anim calcmode="lin" valueType="num">
                                      <p:cBhvr>
                                        <p:cTn id="28" dur="800" decel="100000" fill="hold"/>
                                        <p:tgtEl>
                                          <p:spTgt spid="24579">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24579">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24579">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24579">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24579">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iterate type="lt">
                                    <p:tmPct val="0"/>
                                  </p:iterate>
                                  <p:childTnLst>
                                    <p:set>
                                      <p:cBhvr>
                                        <p:cTn id="36" dur="1" fill="hold">
                                          <p:stCondLst>
                                            <p:cond delay="0"/>
                                          </p:stCondLst>
                                        </p:cTn>
                                        <p:tgtEl>
                                          <p:spTgt spid="24579">
                                            <p:txEl>
                                              <p:pRg st="3" end="3"/>
                                            </p:txEl>
                                          </p:spTgt>
                                        </p:tgtEl>
                                        <p:attrNameLst>
                                          <p:attrName>style.visibility</p:attrName>
                                        </p:attrNameLst>
                                      </p:cBhvr>
                                      <p:to>
                                        <p:strVal val="visible"/>
                                      </p:to>
                                    </p:set>
                                    <p:animEffect transition="in" filter="fade">
                                      <p:cBhvr>
                                        <p:cTn id="37" dur="800" decel="100000"/>
                                        <p:tgtEl>
                                          <p:spTgt spid="24579">
                                            <p:txEl>
                                              <p:pRg st="3" end="3"/>
                                            </p:txEl>
                                          </p:spTgt>
                                        </p:tgtEl>
                                      </p:cBhvr>
                                    </p:animEffect>
                                    <p:anim calcmode="lin" valueType="num">
                                      <p:cBhvr>
                                        <p:cTn id="38" dur="800" decel="100000" fill="hold"/>
                                        <p:tgtEl>
                                          <p:spTgt spid="24579">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24579">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24579">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24579">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24579">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iterate type="lt">
                                    <p:tmPct val="0"/>
                                  </p:iterate>
                                  <p:childTnLst>
                                    <p:set>
                                      <p:cBhvr>
                                        <p:cTn id="46" dur="1" fill="hold">
                                          <p:stCondLst>
                                            <p:cond delay="0"/>
                                          </p:stCondLst>
                                        </p:cTn>
                                        <p:tgtEl>
                                          <p:spTgt spid="24579">
                                            <p:txEl>
                                              <p:pRg st="4" end="4"/>
                                            </p:txEl>
                                          </p:spTgt>
                                        </p:tgtEl>
                                        <p:attrNameLst>
                                          <p:attrName>style.visibility</p:attrName>
                                        </p:attrNameLst>
                                      </p:cBhvr>
                                      <p:to>
                                        <p:strVal val="visible"/>
                                      </p:to>
                                    </p:set>
                                    <p:animEffect transition="in" filter="fade">
                                      <p:cBhvr>
                                        <p:cTn id="47" dur="800" decel="100000"/>
                                        <p:tgtEl>
                                          <p:spTgt spid="24579">
                                            <p:txEl>
                                              <p:pRg st="4" end="4"/>
                                            </p:txEl>
                                          </p:spTgt>
                                        </p:tgtEl>
                                      </p:cBhvr>
                                    </p:animEffect>
                                    <p:anim calcmode="lin" valueType="num">
                                      <p:cBhvr>
                                        <p:cTn id="48" dur="800" decel="100000" fill="hold"/>
                                        <p:tgtEl>
                                          <p:spTgt spid="24579">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24579">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24579">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24579">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24579">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iterate type="lt">
                                    <p:tmPct val="0"/>
                                  </p:iterate>
                                  <p:childTnLst>
                                    <p:set>
                                      <p:cBhvr>
                                        <p:cTn id="56" dur="1" fill="hold">
                                          <p:stCondLst>
                                            <p:cond delay="0"/>
                                          </p:stCondLst>
                                        </p:cTn>
                                        <p:tgtEl>
                                          <p:spTgt spid="24579">
                                            <p:txEl>
                                              <p:pRg st="5" end="5"/>
                                            </p:txEl>
                                          </p:spTgt>
                                        </p:tgtEl>
                                        <p:attrNameLst>
                                          <p:attrName>style.visibility</p:attrName>
                                        </p:attrNameLst>
                                      </p:cBhvr>
                                      <p:to>
                                        <p:strVal val="visible"/>
                                      </p:to>
                                    </p:set>
                                    <p:animEffect transition="in" filter="fade">
                                      <p:cBhvr>
                                        <p:cTn id="57" dur="800" decel="100000"/>
                                        <p:tgtEl>
                                          <p:spTgt spid="24579">
                                            <p:txEl>
                                              <p:pRg st="5" end="5"/>
                                            </p:txEl>
                                          </p:spTgt>
                                        </p:tgtEl>
                                      </p:cBhvr>
                                    </p:animEffect>
                                    <p:anim calcmode="lin" valueType="num">
                                      <p:cBhvr>
                                        <p:cTn id="58" dur="800" decel="100000" fill="hold"/>
                                        <p:tgtEl>
                                          <p:spTgt spid="24579">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24579">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24579">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24579">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24579">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iterate type="lt">
                                    <p:tmPct val="0"/>
                                  </p:iterate>
                                  <p:childTnLst>
                                    <p:set>
                                      <p:cBhvr>
                                        <p:cTn id="66" dur="1" fill="hold">
                                          <p:stCondLst>
                                            <p:cond delay="0"/>
                                          </p:stCondLst>
                                        </p:cTn>
                                        <p:tgtEl>
                                          <p:spTgt spid="24579">
                                            <p:txEl>
                                              <p:pRg st="6" end="6"/>
                                            </p:txEl>
                                          </p:spTgt>
                                        </p:tgtEl>
                                        <p:attrNameLst>
                                          <p:attrName>style.visibility</p:attrName>
                                        </p:attrNameLst>
                                      </p:cBhvr>
                                      <p:to>
                                        <p:strVal val="visible"/>
                                      </p:to>
                                    </p:set>
                                    <p:animEffect transition="in" filter="fade">
                                      <p:cBhvr>
                                        <p:cTn id="67" dur="800" decel="100000"/>
                                        <p:tgtEl>
                                          <p:spTgt spid="24579">
                                            <p:txEl>
                                              <p:pRg st="6" end="6"/>
                                            </p:txEl>
                                          </p:spTgt>
                                        </p:tgtEl>
                                      </p:cBhvr>
                                    </p:animEffect>
                                    <p:anim calcmode="lin" valueType="num">
                                      <p:cBhvr>
                                        <p:cTn id="68" dur="800" decel="100000" fill="hold"/>
                                        <p:tgtEl>
                                          <p:spTgt spid="24579">
                                            <p:txEl>
                                              <p:pRg st="6" end="6"/>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24579">
                                            <p:txEl>
                                              <p:pRg st="6" end="6"/>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24579">
                                            <p:txEl>
                                              <p:pRg st="6" end="6"/>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24579">
                                            <p:txEl>
                                              <p:pRg st="6" end="6"/>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24579">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580"/>
                                        </p:tgtEl>
                                        <p:attrNameLst>
                                          <p:attrName>style.visibility</p:attrName>
                                        </p:attrNameLst>
                                      </p:cBhvr>
                                      <p:to>
                                        <p:strVal val="visible"/>
                                      </p:to>
                                    </p:set>
                                    <p:animEffect transition="in" filter="fade">
                                      <p:cBhvr>
                                        <p:cTn id="77" dur="2000"/>
                                        <p:tgtEl>
                                          <p:spTgt spid="24580"/>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nodeType="clickEffect">
                                  <p:stCondLst>
                                    <p:cond delay="0"/>
                                  </p:stCondLst>
                                  <p:childTnLst>
                                    <p:anim calcmode="lin" valueType="num">
                                      <p:cBhvr additive="base">
                                        <p:cTn id="81" dur="500"/>
                                        <p:tgtEl>
                                          <p:spTgt spid="24580"/>
                                        </p:tgtEl>
                                        <p:attrNameLst>
                                          <p:attrName>ppt_x</p:attrName>
                                        </p:attrNameLst>
                                      </p:cBhvr>
                                      <p:tavLst>
                                        <p:tav tm="0">
                                          <p:val>
                                            <p:strVal val="ppt_x"/>
                                          </p:val>
                                        </p:tav>
                                        <p:tav tm="100000">
                                          <p:val>
                                            <p:strVal val="ppt_x"/>
                                          </p:val>
                                        </p:tav>
                                      </p:tavLst>
                                    </p:anim>
                                    <p:anim calcmode="lin" valueType="num">
                                      <p:cBhvr additive="base">
                                        <p:cTn id="82" dur="500"/>
                                        <p:tgtEl>
                                          <p:spTgt spid="24580"/>
                                        </p:tgtEl>
                                        <p:attrNameLst>
                                          <p:attrName>ppt_y</p:attrName>
                                        </p:attrNameLst>
                                      </p:cBhvr>
                                      <p:tavLst>
                                        <p:tav tm="0">
                                          <p:val>
                                            <p:strVal val="ppt_y"/>
                                          </p:val>
                                        </p:tav>
                                        <p:tav tm="100000">
                                          <p:val>
                                            <p:strVal val="1+ppt_h/2"/>
                                          </p:val>
                                        </p:tav>
                                      </p:tavLst>
                                    </p:anim>
                                    <p:set>
                                      <p:cBhvr>
                                        <p:cTn id="83" dur="1" fill="hold">
                                          <p:stCondLst>
                                            <p:cond delay="499"/>
                                          </p:stCondLst>
                                        </p:cTn>
                                        <p:tgtEl>
                                          <p:spTgt spid="2458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0" presetClass="exit" presetSubtype="0" fill="hold" grpId="1" nodeType="clickEffect">
                                  <p:stCondLst>
                                    <p:cond delay="0"/>
                                  </p:stCondLst>
                                  <p:iterate type="lt">
                                    <p:tmPct val="10000"/>
                                  </p:iterate>
                                  <p:childTnLst>
                                    <p:animEffect transition="out" filter="fade">
                                      <p:cBhvr>
                                        <p:cTn id="87" dur="1000"/>
                                        <p:tgtEl>
                                          <p:spTgt spid="24579">
                                            <p:txEl>
                                              <p:pRg st="0" end="0"/>
                                            </p:txEl>
                                          </p:spTgt>
                                        </p:tgtEl>
                                      </p:cBhvr>
                                    </p:animEffect>
                                    <p:anim calcmode="lin" valueType="num">
                                      <p:cBhvr>
                                        <p:cTn id="88" dur="1000"/>
                                        <p:tgtEl>
                                          <p:spTgt spid="24579">
                                            <p:txEl>
                                              <p:pRg st="0" end="0"/>
                                            </p:txEl>
                                          </p:spTgt>
                                        </p:tgtEl>
                                        <p:attrNameLst>
                                          <p:attrName>ppt_x</p:attrName>
                                        </p:attrNameLst>
                                      </p:cBhvr>
                                      <p:tavLst>
                                        <p:tav tm="0">
                                          <p:val>
                                            <p:strVal val="ppt_x"/>
                                          </p:val>
                                        </p:tav>
                                        <p:tav tm="100000">
                                          <p:val>
                                            <p:strVal val="ppt_x-.1"/>
                                          </p:val>
                                        </p:tav>
                                      </p:tavLst>
                                    </p:anim>
                                    <p:anim calcmode="lin" valueType="num">
                                      <p:cBhvr>
                                        <p:cTn id="89" dur="1000"/>
                                        <p:tgtEl>
                                          <p:spTgt spid="24579">
                                            <p:txEl>
                                              <p:pRg st="0" end="0"/>
                                            </p:txEl>
                                          </p:spTgt>
                                        </p:tgtEl>
                                        <p:attrNameLst>
                                          <p:attrName>ppt_y</p:attrName>
                                        </p:attrNameLst>
                                      </p:cBhvr>
                                      <p:tavLst>
                                        <p:tav tm="0">
                                          <p:val>
                                            <p:strVal val="ppt_y"/>
                                          </p:val>
                                        </p:tav>
                                        <p:tav tm="100000">
                                          <p:val>
                                            <p:strVal val="ppt_y"/>
                                          </p:val>
                                        </p:tav>
                                      </p:tavLst>
                                    </p:anim>
                                    <p:set>
                                      <p:cBhvr>
                                        <p:cTn id="90" dur="1" fill="hold">
                                          <p:stCondLst>
                                            <p:cond delay="999"/>
                                          </p:stCondLst>
                                        </p:cTn>
                                        <p:tgtEl>
                                          <p:spTgt spid="24579">
                                            <p:txEl>
                                              <p:pRg st="0" end="0"/>
                                            </p:txEl>
                                          </p:spTgt>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0" presetClass="exit" presetSubtype="0" fill="hold" grpId="1" nodeType="clickEffect">
                                  <p:stCondLst>
                                    <p:cond delay="0"/>
                                  </p:stCondLst>
                                  <p:iterate type="lt">
                                    <p:tmPct val="10000"/>
                                  </p:iterate>
                                  <p:childTnLst>
                                    <p:animEffect transition="out" filter="fade">
                                      <p:cBhvr>
                                        <p:cTn id="94" dur="1000"/>
                                        <p:tgtEl>
                                          <p:spTgt spid="24579">
                                            <p:txEl>
                                              <p:pRg st="1" end="1"/>
                                            </p:txEl>
                                          </p:spTgt>
                                        </p:tgtEl>
                                      </p:cBhvr>
                                    </p:animEffect>
                                    <p:anim calcmode="lin" valueType="num">
                                      <p:cBhvr>
                                        <p:cTn id="95" dur="1000"/>
                                        <p:tgtEl>
                                          <p:spTgt spid="24579">
                                            <p:txEl>
                                              <p:pRg st="1" end="1"/>
                                            </p:txEl>
                                          </p:spTgt>
                                        </p:tgtEl>
                                        <p:attrNameLst>
                                          <p:attrName>ppt_x</p:attrName>
                                        </p:attrNameLst>
                                      </p:cBhvr>
                                      <p:tavLst>
                                        <p:tav tm="0">
                                          <p:val>
                                            <p:strVal val="ppt_x"/>
                                          </p:val>
                                        </p:tav>
                                        <p:tav tm="100000">
                                          <p:val>
                                            <p:strVal val="ppt_x-.1"/>
                                          </p:val>
                                        </p:tav>
                                      </p:tavLst>
                                    </p:anim>
                                    <p:anim calcmode="lin" valueType="num">
                                      <p:cBhvr>
                                        <p:cTn id="96" dur="1000"/>
                                        <p:tgtEl>
                                          <p:spTgt spid="24579">
                                            <p:txEl>
                                              <p:pRg st="1" end="1"/>
                                            </p:txEl>
                                          </p:spTgt>
                                        </p:tgtEl>
                                        <p:attrNameLst>
                                          <p:attrName>ppt_y</p:attrName>
                                        </p:attrNameLst>
                                      </p:cBhvr>
                                      <p:tavLst>
                                        <p:tav tm="0">
                                          <p:val>
                                            <p:strVal val="ppt_y"/>
                                          </p:val>
                                        </p:tav>
                                        <p:tav tm="100000">
                                          <p:val>
                                            <p:strVal val="ppt_y"/>
                                          </p:val>
                                        </p:tav>
                                      </p:tavLst>
                                    </p:anim>
                                    <p:set>
                                      <p:cBhvr>
                                        <p:cTn id="97" dur="1" fill="hold">
                                          <p:stCondLst>
                                            <p:cond delay="999"/>
                                          </p:stCondLst>
                                        </p:cTn>
                                        <p:tgtEl>
                                          <p:spTgt spid="24579">
                                            <p:txEl>
                                              <p:pRg st="1" end="1"/>
                                            </p:txEl>
                                          </p:spTgt>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0" presetClass="exit" presetSubtype="0" fill="hold" grpId="1" nodeType="clickEffect">
                                  <p:stCondLst>
                                    <p:cond delay="0"/>
                                  </p:stCondLst>
                                  <p:iterate type="lt">
                                    <p:tmPct val="10000"/>
                                  </p:iterate>
                                  <p:childTnLst>
                                    <p:animEffect transition="out" filter="fade">
                                      <p:cBhvr>
                                        <p:cTn id="101" dur="1000"/>
                                        <p:tgtEl>
                                          <p:spTgt spid="24579">
                                            <p:txEl>
                                              <p:pRg st="2" end="2"/>
                                            </p:txEl>
                                          </p:spTgt>
                                        </p:tgtEl>
                                      </p:cBhvr>
                                    </p:animEffect>
                                    <p:anim calcmode="lin" valueType="num">
                                      <p:cBhvr>
                                        <p:cTn id="102" dur="1000"/>
                                        <p:tgtEl>
                                          <p:spTgt spid="24579">
                                            <p:txEl>
                                              <p:pRg st="2" end="2"/>
                                            </p:txEl>
                                          </p:spTgt>
                                        </p:tgtEl>
                                        <p:attrNameLst>
                                          <p:attrName>ppt_x</p:attrName>
                                        </p:attrNameLst>
                                      </p:cBhvr>
                                      <p:tavLst>
                                        <p:tav tm="0">
                                          <p:val>
                                            <p:strVal val="ppt_x"/>
                                          </p:val>
                                        </p:tav>
                                        <p:tav tm="100000">
                                          <p:val>
                                            <p:strVal val="ppt_x-.1"/>
                                          </p:val>
                                        </p:tav>
                                      </p:tavLst>
                                    </p:anim>
                                    <p:anim calcmode="lin" valueType="num">
                                      <p:cBhvr>
                                        <p:cTn id="103" dur="1000"/>
                                        <p:tgtEl>
                                          <p:spTgt spid="24579">
                                            <p:txEl>
                                              <p:pRg st="2" end="2"/>
                                            </p:txEl>
                                          </p:spTgt>
                                        </p:tgtEl>
                                        <p:attrNameLst>
                                          <p:attrName>ppt_y</p:attrName>
                                        </p:attrNameLst>
                                      </p:cBhvr>
                                      <p:tavLst>
                                        <p:tav tm="0">
                                          <p:val>
                                            <p:strVal val="ppt_y"/>
                                          </p:val>
                                        </p:tav>
                                        <p:tav tm="100000">
                                          <p:val>
                                            <p:strVal val="ppt_y"/>
                                          </p:val>
                                        </p:tav>
                                      </p:tavLst>
                                    </p:anim>
                                    <p:set>
                                      <p:cBhvr>
                                        <p:cTn id="104" dur="1" fill="hold">
                                          <p:stCondLst>
                                            <p:cond delay="999"/>
                                          </p:stCondLst>
                                        </p:cTn>
                                        <p:tgtEl>
                                          <p:spTgt spid="24579">
                                            <p:txEl>
                                              <p:pRg st="2" end="2"/>
                                            </p:tx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40" presetClass="exit" presetSubtype="0" fill="hold" grpId="1" nodeType="clickEffect">
                                  <p:stCondLst>
                                    <p:cond delay="0"/>
                                  </p:stCondLst>
                                  <p:iterate type="lt">
                                    <p:tmPct val="10000"/>
                                  </p:iterate>
                                  <p:childTnLst>
                                    <p:animEffect transition="out" filter="fade">
                                      <p:cBhvr>
                                        <p:cTn id="108" dur="1000"/>
                                        <p:tgtEl>
                                          <p:spTgt spid="24579">
                                            <p:txEl>
                                              <p:pRg st="3" end="3"/>
                                            </p:txEl>
                                          </p:spTgt>
                                        </p:tgtEl>
                                      </p:cBhvr>
                                    </p:animEffect>
                                    <p:anim calcmode="lin" valueType="num">
                                      <p:cBhvr>
                                        <p:cTn id="109" dur="1000"/>
                                        <p:tgtEl>
                                          <p:spTgt spid="24579">
                                            <p:txEl>
                                              <p:pRg st="3" end="3"/>
                                            </p:txEl>
                                          </p:spTgt>
                                        </p:tgtEl>
                                        <p:attrNameLst>
                                          <p:attrName>ppt_x</p:attrName>
                                        </p:attrNameLst>
                                      </p:cBhvr>
                                      <p:tavLst>
                                        <p:tav tm="0">
                                          <p:val>
                                            <p:strVal val="ppt_x"/>
                                          </p:val>
                                        </p:tav>
                                        <p:tav tm="100000">
                                          <p:val>
                                            <p:strVal val="ppt_x-.1"/>
                                          </p:val>
                                        </p:tav>
                                      </p:tavLst>
                                    </p:anim>
                                    <p:anim calcmode="lin" valueType="num">
                                      <p:cBhvr>
                                        <p:cTn id="110" dur="1000"/>
                                        <p:tgtEl>
                                          <p:spTgt spid="24579">
                                            <p:txEl>
                                              <p:pRg st="3" end="3"/>
                                            </p:txEl>
                                          </p:spTgt>
                                        </p:tgtEl>
                                        <p:attrNameLst>
                                          <p:attrName>ppt_y</p:attrName>
                                        </p:attrNameLst>
                                      </p:cBhvr>
                                      <p:tavLst>
                                        <p:tav tm="0">
                                          <p:val>
                                            <p:strVal val="ppt_y"/>
                                          </p:val>
                                        </p:tav>
                                        <p:tav tm="100000">
                                          <p:val>
                                            <p:strVal val="ppt_y"/>
                                          </p:val>
                                        </p:tav>
                                      </p:tavLst>
                                    </p:anim>
                                    <p:set>
                                      <p:cBhvr>
                                        <p:cTn id="111" dur="1" fill="hold">
                                          <p:stCondLst>
                                            <p:cond delay="999"/>
                                          </p:stCondLst>
                                        </p:cTn>
                                        <p:tgtEl>
                                          <p:spTgt spid="24579">
                                            <p:txEl>
                                              <p:pRg st="3" end="3"/>
                                            </p:txEl>
                                          </p:spTgt>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40" presetClass="exit" presetSubtype="0" fill="hold" grpId="1" nodeType="clickEffect">
                                  <p:stCondLst>
                                    <p:cond delay="0"/>
                                  </p:stCondLst>
                                  <p:iterate type="lt">
                                    <p:tmPct val="10000"/>
                                  </p:iterate>
                                  <p:childTnLst>
                                    <p:animEffect transition="out" filter="fade">
                                      <p:cBhvr>
                                        <p:cTn id="115" dur="1000"/>
                                        <p:tgtEl>
                                          <p:spTgt spid="24579">
                                            <p:txEl>
                                              <p:pRg st="4" end="4"/>
                                            </p:txEl>
                                          </p:spTgt>
                                        </p:tgtEl>
                                      </p:cBhvr>
                                    </p:animEffect>
                                    <p:anim calcmode="lin" valueType="num">
                                      <p:cBhvr>
                                        <p:cTn id="116" dur="1000"/>
                                        <p:tgtEl>
                                          <p:spTgt spid="24579">
                                            <p:txEl>
                                              <p:pRg st="4" end="4"/>
                                            </p:txEl>
                                          </p:spTgt>
                                        </p:tgtEl>
                                        <p:attrNameLst>
                                          <p:attrName>ppt_x</p:attrName>
                                        </p:attrNameLst>
                                      </p:cBhvr>
                                      <p:tavLst>
                                        <p:tav tm="0">
                                          <p:val>
                                            <p:strVal val="ppt_x"/>
                                          </p:val>
                                        </p:tav>
                                        <p:tav tm="100000">
                                          <p:val>
                                            <p:strVal val="ppt_x-.1"/>
                                          </p:val>
                                        </p:tav>
                                      </p:tavLst>
                                    </p:anim>
                                    <p:anim calcmode="lin" valueType="num">
                                      <p:cBhvr>
                                        <p:cTn id="117" dur="1000"/>
                                        <p:tgtEl>
                                          <p:spTgt spid="24579">
                                            <p:txEl>
                                              <p:pRg st="4" end="4"/>
                                            </p:txEl>
                                          </p:spTgt>
                                        </p:tgtEl>
                                        <p:attrNameLst>
                                          <p:attrName>ppt_y</p:attrName>
                                        </p:attrNameLst>
                                      </p:cBhvr>
                                      <p:tavLst>
                                        <p:tav tm="0">
                                          <p:val>
                                            <p:strVal val="ppt_y"/>
                                          </p:val>
                                        </p:tav>
                                        <p:tav tm="100000">
                                          <p:val>
                                            <p:strVal val="ppt_y"/>
                                          </p:val>
                                        </p:tav>
                                      </p:tavLst>
                                    </p:anim>
                                    <p:set>
                                      <p:cBhvr>
                                        <p:cTn id="118" dur="1" fill="hold">
                                          <p:stCondLst>
                                            <p:cond delay="999"/>
                                          </p:stCondLst>
                                        </p:cTn>
                                        <p:tgtEl>
                                          <p:spTgt spid="24579">
                                            <p:txEl>
                                              <p:pRg st="4" end="4"/>
                                            </p:txEl>
                                          </p:spTgt>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40" presetClass="exit" presetSubtype="0" fill="hold" grpId="1" nodeType="clickEffect">
                                  <p:stCondLst>
                                    <p:cond delay="0"/>
                                  </p:stCondLst>
                                  <p:iterate type="lt">
                                    <p:tmPct val="10000"/>
                                  </p:iterate>
                                  <p:childTnLst>
                                    <p:animEffect transition="out" filter="fade">
                                      <p:cBhvr>
                                        <p:cTn id="122" dur="1000"/>
                                        <p:tgtEl>
                                          <p:spTgt spid="24579">
                                            <p:txEl>
                                              <p:pRg st="5" end="5"/>
                                            </p:txEl>
                                          </p:spTgt>
                                        </p:tgtEl>
                                      </p:cBhvr>
                                    </p:animEffect>
                                    <p:anim calcmode="lin" valueType="num">
                                      <p:cBhvr>
                                        <p:cTn id="123" dur="1000"/>
                                        <p:tgtEl>
                                          <p:spTgt spid="24579">
                                            <p:txEl>
                                              <p:pRg st="5" end="5"/>
                                            </p:txEl>
                                          </p:spTgt>
                                        </p:tgtEl>
                                        <p:attrNameLst>
                                          <p:attrName>ppt_x</p:attrName>
                                        </p:attrNameLst>
                                      </p:cBhvr>
                                      <p:tavLst>
                                        <p:tav tm="0">
                                          <p:val>
                                            <p:strVal val="ppt_x"/>
                                          </p:val>
                                        </p:tav>
                                        <p:tav tm="100000">
                                          <p:val>
                                            <p:strVal val="ppt_x-.1"/>
                                          </p:val>
                                        </p:tav>
                                      </p:tavLst>
                                    </p:anim>
                                    <p:anim calcmode="lin" valueType="num">
                                      <p:cBhvr>
                                        <p:cTn id="124" dur="1000"/>
                                        <p:tgtEl>
                                          <p:spTgt spid="24579">
                                            <p:txEl>
                                              <p:pRg st="5" end="5"/>
                                            </p:txEl>
                                          </p:spTgt>
                                        </p:tgtEl>
                                        <p:attrNameLst>
                                          <p:attrName>ppt_y</p:attrName>
                                        </p:attrNameLst>
                                      </p:cBhvr>
                                      <p:tavLst>
                                        <p:tav tm="0">
                                          <p:val>
                                            <p:strVal val="ppt_y"/>
                                          </p:val>
                                        </p:tav>
                                        <p:tav tm="100000">
                                          <p:val>
                                            <p:strVal val="ppt_y"/>
                                          </p:val>
                                        </p:tav>
                                      </p:tavLst>
                                    </p:anim>
                                    <p:set>
                                      <p:cBhvr>
                                        <p:cTn id="125" dur="1" fill="hold">
                                          <p:stCondLst>
                                            <p:cond delay="999"/>
                                          </p:stCondLst>
                                        </p:cTn>
                                        <p:tgtEl>
                                          <p:spTgt spid="24579">
                                            <p:txEl>
                                              <p:pRg st="5" end="5"/>
                                            </p:txEl>
                                          </p:spTgt>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40" presetClass="exit" presetSubtype="0" fill="hold" grpId="1" nodeType="clickEffect">
                                  <p:stCondLst>
                                    <p:cond delay="0"/>
                                  </p:stCondLst>
                                  <p:iterate type="lt">
                                    <p:tmPct val="10000"/>
                                  </p:iterate>
                                  <p:childTnLst>
                                    <p:animEffect transition="out" filter="fade">
                                      <p:cBhvr>
                                        <p:cTn id="129" dur="1000"/>
                                        <p:tgtEl>
                                          <p:spTgt spid="24579">
                                            <p:txEl>
                                              <p:pRg st="6" end="6"/>
                                            </p:txEl>
                                          </p:spTgt>
                                        </p:tgtEl>
                                      </p:cBhvr>
                                    </p:animEffect>
                                    <p:anim calcmode="lin" valueType="num">
                                      <p:cBhvr>
                                        <p:cTn id="130" dur="1000"/>
                                        <p:tgtEl>
                                          <p:spTgt spid="24579">
                                            <p:txEl>
                                              <p:pRg st="6" end="6"/>
                                            </p:txEl>
                                          </p:spTgt>
                                        </p:tgtEl>
                                        <p:attrNameLst>
                                          <p:attrName>ppt_x</p:attrName>
                                        </p:attrNameLst>
                                      </p:cBhvr>
                                      <p:tavLst>
                                        <p:tav tm="0">
                                          <p:val>
                                            <p:strVal val="ppt_x"/>
                                          </p:val>
                                        </p:tav>
                                        <p:tav tm="100000">
                                          <p:val>
                                            <p:strVal val="ppt_x-.1"/>
                                          </p:val>
                                        </p:tav>
                                      </p:tavLst>
                                    </p:anim>
                                    <p:anim calcmode="lin" valueType="num">
                                      <p:cBhvr>
                                        <p:cTn id="131" dur="1000"/>
                                        <p:tgtEl>
                                          <p:spTgt spid="24579">
                                            <p:txEl>
                                              <p:pRg st="6" end="6"/>
                                            </p:txEl>
                                          </p:spTgt>
                                        </p:tgtEl>
                                        <p:attrNameLst>
                                          <p:attrName>ppt_y</p:attrName>
                                        </p:attrNameLst>
                                      </p:cBhvr>
                                      <p:tavLst>
                                        <p:tav tm="0">
                                          <p:val>
                                            <p:strVal val="ppt_y"/>
                                          </p:val>
                                        </p:tav>
                                        <p:tav tm="100000">
                                          <p:val>
                                            <p:strVal val="ppt_y"/>
                                          </p:val>
                                        </p:tav>
                                      </p:tavLst>
                                    </p:anim>
                                    <p:set>
                                      <p:cBhvr>
                                        <p:cTn id="132" dur="1" fill="hold">
                                          <p:stCondLst>
                                            <p:cond delay="999"/>
                                          </p:stCondLst>
                                        </p:cTn>
                                        <p:tgtEl>
                                          <p:spTgt spid="24579">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79"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228600" y="228600"/>
            <a:ext cx="8763000" cy="6400800"/>
          </a:xfrm>
        </p:spPr>
        <p:txBody>
          <a:bodyPr/>
          <a:lstStyle/>
          <a:p>
            <a:pPr eaLnBrk="1" hangingPunct="1">
              <a:buFontTx/>
              <a:buNone/>
            </a:pPr>
            <a:r>
              <a:rPr lang="en-US" smtClean="0"/>
              <a:t>Child demonstrates  affection through hugs and kisses, climbs on mother’s lap, cuddles there &amp; sits quietly.</a:t>
            </a:r>
          </a:p>
          <a:p>
            <a:pPr eaLnBrk="1" hangingPunct="1">
              <a:buFontTx/>
              <a:buNone/>
            </a:pPr>
            <a:endParaRPr lang="en-US" smtClean="0"/>
          </a:p>
          <a:p>
            <a:pPr eaLnBrk="1" hangingPunct="1">
              <a:buFontTx/>
              <a:buNone/>
            </a:pPr>
            <a:r>
              <a:rPr lang="en-US" smtClean="0"/>
              <a:t>In her need to be physically close to those she loves, she instinctively assumes a sweet acceptable manner.</a:t>
            </a:r>
          </a:p>
          <a:p>
            <a:pPr eaLnBrk="1" hangingPunct="1">
              <a:buFontTx/>
              <a:buNone/>
            </a:pPr>
            <a:r>
              <a:rPr lang="en-US" smtClean="0"/>
              <a:t> </a:t>
            </a:r>
          </a:p>
          <a:p>
            <a:pPr eaLnBrk="1" hangingPunct="1">
              <a:buFontTx/>
              <a:buNone/>
            </a:pPr>
            <a:r>
              <a:rPr lang="en-US" smtClean="0"/>
              <a:t>Family pet.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heckerboard(across)">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checkerboard(across)">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checkerboard(across)">
                                      <p:cBhvr>
                                        <p:cTn id="17"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152400" y="152400"/>
            <a:ext cx="8839200" cy="6477000"/>
          </a:xfrm>
        </p:spPr>
        <p:txBody>
          <a:bodyPr/>
          <a:lstStyle/>
          <a:p>
            <a:pPr eaLnBrk="1" hangingPunct="1">
              <a:buFontTx/>
              <a:buNone/>
            </a:pPr>
            <a:endParaRPr lang="en-US" smtClean="0"/>
          </a:p>
          <a:p>
            <a:pPr eaLnBrk="1" hangingPunct="1">
              <a:buFontTx/>
              <a:buNone/>
            </a:pPr>
            <a:endParaRPr lang="en-US" smtClean="0"/>
          </a:p>
          <a:p>
            <a:pPr eaLnBrk="1" hangingPunct="1">
              <a:buFontTx/>
              <a:buNone/>
            </a:pPr>
            <a:r>
              <a:rPr lang="en-US" smtClean="0"/>
              <a:t>When reprimanded – </a:t>
            </a:r>
            <a:r>
              <a:rPr lang="en-US" sz="3600" smtClean="0">
                <a:latin typeface="Monotype Corsiva" pitchFamily="66" charset="0"/>
              </a:rPr>
              <a:t>lays her head on mother’s  shoulder, laces her arms around mother’s neck &amp; apologizes, because she is completely sincere, devoid of false pride &amp; does not bear grudges.</a:t>
            </a:r>
          </a:p>
          <a:p>
            <a:pPr eaLnBrk="1" hangingPunct="1">
              <a:buFontTx/>
              <a:buNone/>
            </a:pPr>
            <a:endParaRPr lang="en-US" sz="3600" smtClean="0"/>
          </a:p>
          <a:p>
            <a:pPr eaLnBrk="1" hangingPunct="1">
              <a:buFontTx/>
              <a:buNone/>
            </a:pPr>
            <a:r>
              <a:rPr lang="en-US" smtClean="0"/>
              <a:t>Avoid quarrels – </a:t>
            </a:r>
            <a:r>
              <a:rPr lang="en-US" sz="3600" smtClean="0">
                <a:latin typeface="Monotype Corsiva" pitchFamily="66" charset="0"/>
              </a:rPr>
              <a:t>do everything in their power to maintain good relations.</a:t>
            </a:r>
          </a:p>
          <a:p>
            <a:pPr eaLnBrk="1" hangingPunct="1">
              <a:buFontTx/>
              <a:buNone/>
            </a:pPr>
            <a:r>
              <a:rPr lang="en-US" smtClean="0">
                <a:latin typeface="Monotype Corsiva"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animEffect transition="in" filter="dissolve">
                                      <p:cBhvr>
                                        <p:cTn id="7" dur="500"/>
                                        <p:tgtEl>
                                          <p:spTgt spid="419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1987">
                                            <p:txEl>
                                              <p:pRg st="4" end="4"/>
                                            </p:txEl>
                                          </p:spTgt>
                                        </p:tgtEl>
                                        <p:attrNameLst>
                                          <p:attrName>style.visibility</p:attrName>
                                        </p:attrNameLst>
                                      </p:cBhvr>
                                      <p:to>
                                        <p:strVal val="visible"/>
                                      </p:to>
                                    </p:set>
                                    <p:animEffect transition="in" filter="wipe(down)">
                                      <p:cBhvr>
                                        <p:cTn id="12"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228600" y="228600"/>
            <a:ext cx="8763000" cy="6172200"/>
          </a:xfrm>
        </p:spPr>
        <p:txBody>
          <a:bodyPr/>
          <a:lstStyle/>
          <a:p>
            <a:pPr eaLnBrk="1" hangingPunct="1"/>
            <a:r>
              <a:rPr lang="en-US" smtClean="0"/>
              <a:t>Away from home - timid with strangers;                     hold back and assess people if they are safe and friendly or not. </a:t>
            </a:r>
          </a:p>
          <a:p>
            <a:pPr eaLnBrk="1" hangingPunct="1"/>
            <a:endParaRPr lang="en-US" smtClean="0"/>
          </a:p>
          <a:p>
            <a:pPr eaLnBrk="1" hangingPunct="1"/>
            <a:r>
              <a:rPr lang="en-US" smtClean="0"/>
              <a:t>Highly personal and fussy about her preferences visual beauty and taste of her favorite food, has to be her own way. </a:t>
            </a:r>
          </a:p>
          <a:p>
            <a:pPr eaLnBrk="1" hangingPunct="1"/>
            <a:endParaRPr lang="en-US" smtClean="0"/>
          </a:p>
          <a:p>
            <a:pPr eaLnBrk="1" hangingPunct="1"/>
            <a:r>
              <a:rPr lang="en-US" smtClean="0"/>
              <a:t>Fear - when they feel insecure</a:t>
            </a:r>
          </a:p>
          <a:p>
            <a:pPr eaLnBrk="1" hangingPunct="1">
              <a:buFontTx/>
              <a:buNone/>
            </a:pPr>
            <a:r>
              <a:rPr lang="en-US" smtClean="0"/>
              <a:t>             fear of dark, ghosts.</a:t>
            </a:r>
          </a:p>
          <a:p>
            <a:pPr eaLnBrk="1" hangingPunct="1">
              <a:buFontTx/>
              <a:buNone/>
            </a:pPr>
            <a:endParaRPr lang="en-US" smtClean="0"/>
          </a:p>
        </p:txBody>
      </p:sp>
      <p:pic>
        <p:nvPicPr>
          <p:cNvPr id="23556" name="Picture 4" descr="horror1"/>
          <p:cNvPicPr>
            <a:picLocks noChangeAspect="1" noChangeArrowheads="1"/>
          </p:cNvPicPr>
          <p:nvPr/>
        </p:nvPicPr>
        <p:blipFill>
          <a:blip r:embed="rId2"/>
          <a:srcRect/>
          <a:stretch>
            <a:fillRect/>
          </a:stretch>
        </p:blipFill>
        <p:spPr bwMode="auto">
          <a:xfrm>
            <a:off x="6248400" y="3919538"/>
            <a:ext cx="2895600" cy="2938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edge">
                                      <p:cBhvr>
                                        <p:cTn id="7" dur="20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edge">
                                      <p:cBhvr>
                                        <p:cTn id="12" dur="20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anim calcmode="lin" valueType="num">
                                      <p:cBhvr additive="base">
                                        <p:cTn id="17"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anim calcmode="lin" valueType="num">
                                      <p:cBhvr additive="base">
                                        <p:cTn id="21"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3556"/>
                                        </p:tgtEl>
                                        <p:attrNameLst>
                                          <p:attrName>style.visibility</p:attrName>
                                        </p:attrNameLst>
                                      </p:cBhvr>
                                      <p:to>
                                        <p:strVal val="visible"/>
                                      </p:to>
                                    </p:set>
                                    <p:anim to="" calcmode="lin" valueType="num">
                                      <p:cBhvr>
                                        <p:cTn id="27" dur="1" fill="hold"/>
                                        <p:tgtEl>
                                          <p:spTgt spid="235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381000" y="228600"/>
            <a:ext cx="8534400" cy="6629400"/>
          </a:xfrm>
        </p:spPr>
        <p:txBody>
          <a:bodyPr>
            <a:normAutofit/>
          </a:bodyPr>
          <a:lstStyle/>
          <a:p>
            <a:pPr eaLnBrk="1" hangingPunct="1">
              <a:buFontTx/>
              <a:buNone/>
            </a:pPr>
            <a:r>
              <a:rPr lang="en-US" smtClean="0">
                <a:solidFill>
                  <a:srgbClr val="800000"/>
                </a:solidFill>
              </a:rPr>
              <a:t>Adult Pulsatilla – Chief concern revolve around her loved ones – life is devoted to her loved ones.</a:t>
            </a:r>
          </a:p>
          <a:p>
            <a:pPr eaLnBrk="1" hangingPunct="1">
              <a:buFontTx/>
              <a:buNone/>
            </a:pPr>
            <a:endParaRPr lang="en-US" smtClean="0">
              <a:solidFill>
                <a:srgbClr val="800000"/>
              </a:solidFill>
            </a:endParaRPr>
          </a:p>
          <a:p>
            <a:pPr eaLnBrk="1" hangingPunct="1">
              <a:buFontTx/>
              <a:buNone/>
            </a:pPr>
            <a:r>
              <a:rPr lang="en-US" smtClean="0">
                <a:solidFill>
                  <a:srgbClr val="800000"/>
                </a:solidFill>
              </a:rPr>
              <a:t>Puls women do not even consider their individuality until they are left suddenly without their loved ones. </a:t>
            </a:r>
          </a:p>
          <a:p>
            <a:pPr eaLnBrk="1" hangingPunct="1">
              <a:buFontTx/>
              <a:buNone/>
            </a:pPr>
            <a:r>
              <a:rPr lang="en-US" smtClean="0">
                <a:solidFill>
                  <a:srgbClr val="800000"/>
                </a:solidFill>
                <a:latin typeface="Rockwell Extra Bold" pitchFamily="18" charset="0"/>
              </a:rPr>
              <a:t>Emotional instability</a:t>
            </a:r>
            <a:r>
              <a:rPr lang="en-US" smtClean="0">
                <a:latin typeface="Rockwell Extra Bold" pitchFamily="18" charset="0"/>
              </a:rPr>
              <a:t> :- </a:t>
            </a:r>
            <a:r>
              <a:rPr lang="en-US" smtClean="0">
                <a:solidFill>
                  <a:srgbClr val="800000"/>
                </a:solidFill>
                <a:latin typeface="Monotype Corsiva" pitchFamily="66" charset="0"/>
              </a:rPr>
              <a:t>unstable - prone to all manner of emotional state- brought about by threat to her relationships with loved ones, or by lack of loving relationship.</a:t>
            </a:r>
          </a:p>
          <a:p>
            <a:pPr eaLnBrk="1" hangingPunct="1">
              <a:buFontTx/>
              <a:buNone/>
            </a:pPr>
            <a:r>
              <a:rPr lang="en-US" sz="2800" smtClean="0">
                <a:solidFill>
                  <a:srgbClr val="800000"/>
                </a:solidFill>
                <a:latin typeface="Rockwell Extra Bold" pitchFamily="18" charset="0"/>
              </a:rPr>
              <a:t>Crying - most frequent response to emotional pain- gentle.</a:t>
            </a:r>
          </a:p>
        </p:txBody>
      </p:sp>
      <p:pic>
        <p:nvPicPr>
          <p:cNvPr id="25604" name="Picture 4" descr="image001"/>
          <p:cNvPicPr>
            <a:picLocks noChangeAspect="1" noChangeArrowheads="1"/>
          </p:cNvPicPr>
          <p:nvPr/>
        </p:nvPicPr>
        <p:blipFill>
          <a:blip r:embed="rId2"/>
          <a:srcRect l="11594" t="23076" r="15942" b="15034"/>
          <a:stretch>
            <a:fillRect/>
          </a:stretch>
        </p:blipFill>
        <p:spPr bwMode="auto">
          <a:xfrm>
            <a:off x="1371600" y="304800"/>
            <a:ext cx="6172200" cy="617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down)">
                                      <p:cBhvr>
                                        <p:cTn id="7" dur="580">
                                          <p:stCondLst>
                                            <p:cond delay="0"/>
                                          </p:stCondLst>
                                        </p:cTn>
                                        <p:tgtEl>
                                          <p:spTgt spid="25603">
                                            <p:txEl>
                                              <p:pRg st="0" end="0"/>
                                            </p:txEl>
                                          </p:spTgt>
                                        </p:tgtEl>
                                      </p:cBhvr>
                                    </p:animEffect>
                                    <p:anim calcmode="lin" valueType="num">
                                      <p:cBhvr>
                                        <p:cTn id="8" dur="1822" tmFilter="0,0; 0.14,0.36; 0.43,0.73; 0.71,0.91; 1.0,1.0">
                                          <p:stCondLst>
                                            <p:cond delay="0"/>
                                          </p:stCondLst>
                                        </p:cTn>
                                        <p:tgtEl>
                                          <p:spTgt spid="2560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560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560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560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560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5603">
                                            <p:txEl>
                                              <p:pRg st="0" end="0"/>
                                            </p:txEl>
                                          </p:spTgt>
                                        </p:tgtEl>
                                      </p:cBhvr>
                                      <p:to x="100000" y="60000"/>
                                    </p:animScale>
                                    <p:animScale>
                                      <p:cBhvr>
                                        <p:cTn id="14" dur="166" decel="50000">
                                          <p:stCondLst>
                                            <p:cond delay="676"/>
                                          </p:stCondLst>
                                        </p:cTn>
                                        <p:tgtEl>
                                          <p:spTgt spid="25603">
                                            <p:txEl>
                                              <p:pRg st="0" end="0"/>
                                            </p:txEl>
                                          </p:spTgt>
                                        </p:tgtEl>
                                      </p:cBhvr>
                                      <p:to x="100000" y="100000"/>
                                    </p:animScale>
                                    <p:animScale>
                                      <p:cBhvr>
                                        <p:cTn id="15" dur="26">
                                          <p:stCondLst>
                                            <p:cond delay="1312"/>
                                          </p:stCondLst>
                                        </p:cTn>
                                        <p:tgtEl>
                                          <p:spTgt spid="25603">
                                            <p:txEl>
                                              <p:pRg st="0" end="0"/>
                                            </p:txEl>
                                          </p:spTgt>
                                        </p:tgtEl>
                                      </p:cBhvr>
                                      <p:to x="100000" y="80000"/>
                                    </p:animScale>
                                    <p:animScale>
                                      <p:cBhvr>
                                        <p:cTn id="16" dur="166" decel="50000">
                                          <p:stCondLst>
                                            <p:cond delay="1338"/>
                                          </p:stCondLst>
                                        </p:cTn>
                                        <p:tgtEl>
                                          <p:spTgt spid="25603">
                                            <p:txEl>
                                              <p:pRg st="0" end="0"/>
                                            </p:txEl>
                                          </p:spTgt>
                                        </p:tgtEl>
                                      </p:cBhvr>
                                      <p:to x="100000" y="100000"/>
                                    </p:animScale>
                                    <p:animScale>
                                      <p:cBhvr>
                                        <p:cTn id="17" dur="26">
                                          <p:stCondLst>
                                            <p:cond delay="1642"/>
                                          </p:stCondLst>
                                        </p:cTn>
                                        <p:tgtEl>
                                          <p:spTgt spid="25603">
                                            <p:txEl>
                                              <p:pRg st="0" end="0"/>
                                            </p:txEl>
                                          </p:spTgt>
                                        </p:tgtEl>
                                      </p:cBhvr>
                                      <p:to x="100000" y="90000"/>
                                    </p:animScale>
                                    <p:animScale>
                                      <p:cBhvr>
                                        <p:cTn id="18" dur="166" decel="50000">
                                          <p:stCondLst>
                                            <p:cond delay="1668"/>
                                          </p:stCondLst>
                                        </p:cTn>
                                        <p:tgtEl>
                                          <p:spTgt spid="25603">
                                            <p:txEl>
                                              <p:pRg st="0" end="0"/>
                                            </p:txEl>
                                          </p:spTgt>
                                        </p:tgtEl>
                                      </p:cBhvr>
                                      <p:to x="100000" y="100000"/>
                                    </p:animScale>
                                    <p:animScale>
                                      <p:cBhvr>
                                        <p:cTn id="19" dur="26">
                                          <p:stCondLst>
                                            <p:cond delay="1808"/>
                                          </p:stCondLst>
                                        </p:cTn>
                                        <p:tgtEl>
                                          <p:spTgt spid="25603">
                                            <p:txEl>
                                              <p:pRg st="0" end="0"/>
                                            </p:txEl>
                                          </p:spTgt>
                                        </p:tgtEl>
                                      </p:cBhvr>
                                      <p:to x="100000" y="95000"/>
                                    </p:animScale>
                                    <p:animScale>
                                      <p:cBhvr>
                                        <p:cTn id="20" dur="166" decel="50000">
                                          <p:stCondLst>
                                            <p:cond delay="1834"/>
                                          </p:stCondLst>
                                        </p:cTn>
                                        <p:tgtEl>
                                          <p:spTgt spid="2560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Effect transition="in" filter="strips(downLeft)">
                                      <p:cBhvr>
                                        <p:cTn id="25" dur="500"/>
                                        <p:tgtEl>
                                          <p:spTgt spid="2560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25603">
                                            <p:txEl>
                                              <p:pRg st="3" end="3"/>
                                            </p:txEl>
                                          </p:spTgt>
                                        </p:tgtEl>
                                        <p:attrNameLst>
                                          <p:attrName>style.visibility</p:attrName>
                                        </p:attrNameLst>
                                      </p:cBhvr>
                                      <p:to>
                                        <p:strVal val="visible"/>
                                      </p:to>
                                    </p:set>
                                    <p:anim from="(-#ppt_w/2)" to="(#ppt_x)" calcmode="lin" valueType="num">
                                      <p:cBhvr>
                                        <p:cTn id="30" dur="600" fill="hold">
                                          <p:stCondLst>
                                            <p:cond delay="0"/>
                                          </p:stCondLst>
                                        </p:cTn>
                                        <p:tgtEl>
                                          <p:spTgt spid="25603">
                                            <p:txEl>
                                              <p:pRg st="3" end="3"/>
                                            </p:txEl>
                                          </p:spTgt>
                                        </p:tgtEl>
                                        <p:attrNameLst>
                                          <p:attrName>ppt_x</p:attrName>
                                        </p:attrNameLst>
                                      </p:cBhvr>
                                    </p:anim>
                                    <p:anim from="0" to="-1.0" calcmode="lin" valueType="num">
                                      <p:cBhvr>
                                        <p:cTn id="31" dur="200" decel="50000" autoRev="1" fill="hold">
                                          <p:stCondLst>
                                            <p:cond delay="600"/>
                                          </p:stCondLst>
                                        </p:cTn>
                                        <p:tgtEl>
                                          <p:spTgt spid="25603">
                                            <p:txEl>
                                              <p:pRg st="3" end="3"/>
                                            </p:txEl>
                                          </p:spTgt>
                                        </p:tgtEl>
                                        <p:attrNameLst>
                                          <p:attrName>xshear</p:attrName>
                                        </p:attrNameLst>
                                      </p:cBhvr>
                                    </p:anim>
                                    <p:animScale>
                                      <p:cBhvr>
                                        <p:cTn id="32" dur="200" decel="100000" autoRev="1" fill="hold">
                                          <p:stCondLst>
                                            <p:cond delay="600"/>
                                          </p:stCondLst>
                                        </p:cTn>
                                        <p:tgtEl>
                                          <p:spTgt spid="25603">
                                            <p:txEl>
                                              <p:pRg st="3" end="3"/>
                                            </p:txEl>
                                          </p:spTgt>
                                        </p:tgtEl>
                                      </p:cBhvr>
                                      <p:from x="100000" y="100000"/>
                                      <p:to x="80000" y="100000"/>
                                    </p:animScale>
                                    <p:anim by="(#ppt_h/3+#ppt_w*0.1)" calcmode="lin" valueType="num">
                                      <p:cBhvr additive="sum">
                                        <p:cTn id="33" dur="200" decel="100000" autoRev="1" fill="hold">
                                          <p:stCondLst>
                                            <p:cond delay="600"/>
                                          </p:stCondLst>
                                        </p:cTn>
                                        <p:tgtEl>
                                          <p:spTgt spid="25603">
                                            <p:txEl>
                                              <p:pRg st="3" end="3"/>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nodeType="clickEffect">
                                  <p:stCondLst>
                                    <p:cond delay="0"/>
                                  </p:stCondLst>
                                  <p:iterate type="lt">
                                    <p:tmPct val="10000"/>
                                  </p:iterate>
                                  <p:childTnLst>
                                    <p:set>
                                      <p:cBhvr>
                                        <p:cTn id="37" dur="1" fill="hold">
                                          <p:stCondLst>
                                            <p:cond delay="0"/>
                                          </p:stCondLst>
                                        </p:cTn>
                                        <p:tgtEl>
                                          <p:spTgt spid="25603">
                                            <p:txEl>
                                              <p:pRg st="4" end="4"/>
                                            </p:txEl>
                                          </p:spTgt>
                                        </p:tgtEl>
                                        <p:attrNameLst>
                                          <p:attrName>style.visibility</p:attrName>
                                        </p:attrNameLst>
                                      </p:cBhvr>
                                      <p:to>
                                        <p:strVal val="visible"/>
                                      </p:to>
                                    </p:set>
                                    <p:anim calcmode="lin" valueType="num">
                                      <p:cBhvr>
                                        <p:cTn id="38" dur="500" fill="hold"/>
                                        <p:tgtEl>
                                          <p:spTgt spid="2560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25603">
                                            <p:txEl>
                                              <p:pRg st="4" end="4"/>
                                            </p:txEl>
                                          </p:spTgt>
                                        </p:tgtEl>
                                        <p:attrNameLst>
                                          <p:attrName>ppt_y</p:attrName>
                                        </p:attrNameLst>
                                      </p:cBhvr>
                                      <p:tavLst>
                                        <p:tav tm="0">
                                          <p:val>
                                            <p:strVal val="#ppt_y"/>
                                          </p:val>
                                        </p:tav>
                                        <p:tav tm="100000">
                                          <p:val>
                                            <p:strVal val="#ppt_y"/>
                                          </p:val>
                                        </p:tav>
                                      </p:tavLst>
                                    </p:anim>
                                    <p:anim calcmode="lin" valueType="num">
                                      <p:cBhvr>
                                        <p:cTn id="40" dur="500" fill="hold"/>
                                        <p:tgtEl>
                                          <p:spTgt spid="2560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2560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2560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1" presetClass="entr" presetSubtype="0" fill="hold" nodeType="clickEffect">
                                  <p:stCondLst>
                                    <p:cond delay="0"/>
                                  </p:stCondLst>
                                  <p:childTnLst>
                                    <p:set>
                                      <p:cBhvr>
                                        <p:cTn id="46" dur="1" fill="hold">
                                          <p:stCondLst>
                                            <p:cond delay="0"/>
                                          </p:stCondLst>
                                        </p:cTn>
                                        <p:tgtEl>
                                          <p:spTgt spid="25604"/>
                                        </p:tgtEl>
                                        <p:attrNameLst>
                                          <p:attrName>style.visibility</p:attrName>
                                        </p:attrNameLst>
                                      </p:cBhvr>
                                      <p:to>
                                        <p:strVal val="visible"/>
                                      </p:to>
                                    </p:set>
                                    <p:animEffect transition="in" filter="fade">
                                      <p:cBhvr>
                                        <p:cTn id="47" dur="770" decel="100000"/>
                                        <p:tgtEl>
                                          <p:spTgt spid="25604"/>
                                        </p:tgtEl>
                                      </p:cBhvr>
                                    </p:animEffect>
                                    <p:animScale>
                                      <p:cBhvr>
                                        <p:cTn id="48" dur="770" decel="100000"/>
                                        <p:tgtEl>
                                          <p:spTgt spid="25604"/>
                                        </p:tgtEl>
                                      </p:cBhvr>
                                      <p:from x="10000" y="10000"/>
                                      <p:to x="200000" y="450000"/>
                                    </p:animScale>
                                    <p:animScale>
                                      <p:cBhvr>
                                        <p:cTn id="49" dur="1230" accel="100000" fill="hold">
                                          <p:stCondLst>
                                            <p:cond delay="770"/>
                                          </p:stCondLst>
                                        </p:cTn>
                                        <p:tgtEl>
                                          <p:spTgt spid="25604"/>
                                        </p:tgtEl>
                                      </p:cBhvr>
                                      <p:from x="200000" y="450000"/>
                                      <p:to x="100000" y="100000"/>
                                    </p:animScale>
                                    <p:set>
                                      <p:cBhvr>
                                        <p:cTn id="50" dur="770" fill="hold"/>
                                        <p:tgtEl>
                                          <p:spTgt spid="25604"/>
                                        </p:tgtEl>
                                        <p:attrNameLst>
                                          <p:attrName>ppt_x</p:attrName>
                                        </p:attrNameLst>
                                      </p:cBhvr>
                                      <p:to>
                                        <p:strVal val="(0.5)"/>
                                      </p:to>
                                    </p:set>
                                    <p:anim from="(0.5)" to="(#ppt_x)" calcmode="lin" valueType="num">
                                      <p:cBhvr>
                                        <p:cTn id="51" dur="1230" accel="100000" fill="hold">
                                          <p:stCondLst>
                                            <p:cond delay="770"/>
                                          </p:stCondLst>
                                        </p:cTn>
                                        <p:tgtEl>
                                          <p:spTgt spid="25604"/>
                                        </p:tgtEl>
                                        <p:attrNameLst>
                                          <p:attrName>ppt_x</p:attrName>
                                        </p:attrNameLst>
                                      </p:cBhvr>
                                    </p:anim>
                                    <p:set>
                                      <p:cBhvr>
                                        <p:cTn id="52" dur="770" fill="hold"/>
                                        <p:tgtEl>
                                          <p:spTgt spid="25604"/>
                                        </p:tgtEl>
                                        <p:attrNameLst>
                                          <p:attrName>ppt_y</p:attrName>
                                        </p:attrNameLst>
                                      </p:cBhvr>
                                      <p:to>
                                        <p:strVal val="(#ppt_y+0.4)"/>
                                      </p:to>
                                    </p:set>
                                    <p:anim from="(#ppt_y+0.4)" to="(#ppt_y)" calcmode="lin" valueType="num">
                                      <p:cBhvr>
                                        <p:cTn id="53" dur="1230" accel="100000" fill="hold">
                                          <p:stCondLst>
                                            <p:cond delay="770"/>
                                          </p:stCondLst>
                                        </p:cTn>
                                        <p:tgtEl>
                                          <p:spTgt spid="25604"/>
                                        </p:tgtEl>
                                        <p:attrNameLst>
                                          <p:attrName>ppt_y</p:attrName>
                                        </p:attrNameLst>
                                      </p:cBhvr>
                                    </p:anim>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nodeType="clickEffect">
                                  <p:stCondLst>
                                    <p:cond delay="0"/>
                                  </p:stCondLst>
                                  <p:childTnLst>
                                    <p:anim calcmode="lin" valueType="num">
                                      <p:cBhvr additive="base">
                                        <p:cTn id="57" dur="500"/>
                                        <p:tgtEl>
                                          <p:spTgt spid="25604"/>
                                        </p:tgtEl>
                                        <p:attrNameLst>
                                          <p:attrName>ppt_x</p:attrName>
                                        </p:attrNameLst>
                                      </p:cBhvr>
                                      <p:tavLst>
                                        <p:tav tm="0">
                                          <p:val>
                                            <p:strVal val="ppt_x"/>
                                          </p:val>
                                        </p:tav>
                                        <p:tav tm="100000">
                                          <p:val>
                                            <p:strVal val="ppt_x"/>
                                          </p:val>
                                        </p:tav>
                                      </p:tavLst>
                                    </p:anim>
                                    <p:anim calcmode="lin" valueType="num">
                                      <p:cBhvr additive="base">
                                        <p:cTn id="58" dur="500"/>
                                        <p:tgtEl>
                                          <p:spTgt spid="25604"/>
                                        </p:tgtEl>
                                        <p:attrNameLst>
                                          <p:attrName>ppt_y</p:attrName>
                                        </p:attrNameLst>
                                      </p:cBhvr>
                                      <p:tavLst>
                                        <p:tav tm="0">
                                          <p:val>
                                            <p:strVal val="ppt_y"/>
                                          </p:val>
                                        </p:tav>
                                        <p:tav tm="100000">
                                          <p:val>
                                            <p:strVal val="1+ppt_h/2"/>
                                          </p:val>
                                        </p:tav>
                                      </p:tavLst>
                                    </p:anim>
                                    <p:set>
                                      <p:cBhvr>
                                        <p:cTn id="59" dur="1" fill="hold">
                                          <p:stCondLst>
                                            <p:cond delay="499"/>
                                          </p:stCondLst>
                                        </p:cTn>
                                        <p:tgtEl>
                                          <p:spTgt spid="256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228600" y="152400"/>
            <a:ext cx="8686800" cy="6477000"/>
          </a:xfrm>
        </p:spPr>
        <p:txBody>
          <a:bodyPr/>
          <a:lstStyle/>
          <a:p>
            <a:pPr eaLnBrk="1" hangingPunct="1">
              <a:buFont typeface="Wingdings" pitchFamily="2" charset="2"/>
              <a:buChar char="Ø"/>
            </a:pPr>
            <a:r>
              <a:rPr lang="en-US" smtClean="0"/>
              <a:t>Emotional Hysteria.</a:t>
            </a:r>
          </a:p>
          <a:p>
            <a:pPr eaLnBrk="1" hangingPunct="1">
              <a:buFont typeface="Wingdings" pitchFamily="2" charset="2"/>
              <a:buChar char="Ø"/>
            </a:pPr>
            <a:endParaRPr lang="en-US" smtClean="0"/>
          </a:p>
          <a:p>
            <a:pPr eaLnBrk="1" hangingPunct="1">
              <a:buFont typeface="Wingdings" pitchFamily="2" charset="2"/>
              <a:buChar char="Ø"/>
            </a:pPr>
            <a:r>
              <a:rPr lang="en-US" smtClean="0"/>
              <a:t>Confusion – if she is given some work which she can’t do. She will avoid such works in future</a:t>
            </a:r>
          </a:p>
          <a:p>
            <a:pPr eaLnBrk="1" hangingPunct="1">
              <a:buFont typeface="Wingdings" pitchFamily="2" charset="2"/>
              <a:buChar char="Ø"/>
            </a:pPr>
            <a:endParaRPr lang="en-US" smtClean="0"/>
          </a:p>
          <a:p>
            <a:pPr eaLnBrk="1" hangingPunct="1">
              <a:buFont typeface="Wingdings" pitchFamily="2" charset="2"/>
              <a:buChar char="Ø"/>
            </a:pPr>
            <a:r>
              <a:rPr lang="en-US" smtClean="0"/>
              <a:t>Mind – Lazy. Not interested in logical rational things. Interested  in things related to love relationship and romance.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wipe(down)">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wipe(down)">
                                      <p:cBhvr>
                                        <p:cTn id="17" dur="5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sp>
        <p:nvSpPr>
          <p:cNvPr id="34819" name="Rectangle 3"/>
          <p:cNvSpPr>
            <a:spLocks noGrp="1" noChangeArrowheads="1"/>
          </p:cNvSpPr>
          <p:nvPr>
            <p:ph idx="1"/>
          </p:nvPr>
        </p:nvSpPr>
        <p:spPr/>
        <p:txBody>
          <a:bodyPr/>
          <a:lstStyle/>
          <a:p>
            <a:pPr eaLnBrk="1" hangingPunct="1"/>
            <a:endParaRPr lang="en-US" smtClean="0"/>
          </a:p>
        </p:txBody>
      </p:sp>
      <p:pic>
        <p:nvPicPr>
          <p:cNvPr id="34820" name="Picture 4" descr="029_1_thi"/>
          <p:cNvPicPr>
            <a:picLocks noChangeAspect="1" noChangeArrowheads="1"/>
          </p:cNvPicPr>
          <p:nvPr/>
        </p:nvPicPr>
        <p:blipFill>
          <a:blip r:embed="rId2"/>
          <a:srcRect/>
          <a:stretch>
            <a:fillRect/>
          </a:stretch>
        </p:blipFill>
        <p:spPr bwMode="auto">
          <a:xfrm>
            <a:off x="228600" y="152400"/>
            <a:ext cx="8763000" cy="6477000"/>
          </a:xfrm>
          <a:prstGeom prst="rect">
            <a:avLst/>
          </a:prstGeom>
          <a:noFill/>
          <a:ln w="9525">
            <a:noFill/>
            <a:miter lim="800000"/>
            <a:headEnd/>
            <a:tailEnd/>
          </a:ln>
        </p:spPr>
      </p:pic>
      <p:sp>
        <p:nvSpPr>
          <p:cNvPr id="28678" name="WordArt 6"/>
          <p:cNvSpPr>
            <a:spLocks noChangeArrowheads="1" noChangeShapeType="1" noTextEdit="1"/>
          </p:cNvSpPr>
          <p:nvPr/>
        </p:nvSpPr>
        <p:spPr bwMode="auto">
          <a:xfrm>
            <a:off x="609600" y="381000"/>
            <a:ext cx="8001000" cy="26670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FF"/>
                </a:solidFill>
                <a:latin typeface="Arial Black"/>
              </a:rPr>
              <a:t>SWEETNESS :-  </a:t>
            </a:r>
          </a:p>
          <a:p>
            <a:pPr algn="ctr"/>
            <a:r>
              <a:rPr lang="en-US" sz="2000" kern="10">
                <a:ln w="9525">
                  <a:solidFill>
                    <a:srgbClr val="000000"/>
                  </a:solidFill>
                  <a:round/>
                  <a:headEnd/>
                  <a:tailEnd/>
                </a:ln>
                <a:solidFill>
                  <a:srgbClr val="FFFFFF"/>
                </a:solidFill>
                <a:latin typeface="Arial Black"/>
              </a:rPr>
              <a:t>Mild, good tempered and sensitive to other’s feelings. </a:t>
            </a:r>
          </a:p>
          <a:p>
            <a:pPr algn="ctr"/>
            <a:r>
              <a:rPr lang="en-US" sz="2000" kern="10">
                <a:ln w="9525">
                  <a:solidFill>
                    <a:srgbClr val="000000"/>
                  </a:solidFill>
                  <a:round/>
                  <a:headEnd/>
                  <a:tailEnd/>
                </a:ln>
                <a:solidFill>
                  <a:srgbClr val="FFFFFF"/>
                </a:solidFill>
                <a:latin typeface="Arial Black"/>
              </a:rPr>
              <a:t>CHILDREN - responsive shy and easy to handle.</a:t>
            </a:r>
          </a:p>
          <a:p>
            <a:pPr algn="ctr"/>
            <a:r>
              <a:rPr lang="en-US" sz="2000" kern="10">
                <a:ln w="9525">
                  <a:solidFill>
                    <a:srgbClr val="000000"/>
                  </a:solidFill>
                  <a:round/>
                  <a:headEnd/>
                  <a:tailEnd/>
                </a:ln>
                <a:solidFill>
                  <a:srgbClr val="FFFFFF"/>
                </a:solidFill>
                <a:latin typeface="Arial Black"/>
              </a:rPr>
              <a:t>ADULT - easy to get along with.</a:t>
            </a:r>
          </a:p>
          <a:p>
            <a:pPr algn="ctr"/>
            <a:r>
              <a:rPr lang="en-US" sz="2000" kern="10">
                <a:ln w="9525">
                  <a:solidFill>
                    <a:srgbClr val="000000"/>
                  </a:solidFill>
                  <a:round/>
                  <a:headEnd/>
                  <a:tailEnd/>
                </a:ln>
                <a:solidFill>
                  <a:srgbClr val="FFFFFF"/>
                </a:solidFill>
                <a:latin typeface="Arial Black"/>
              </a:rPr>
              <a:t>Sweet manner, observable in their pretty facial</a:t>
            </a:r>
          </a:p>
        </p:txBody>
      </p:sp>
      <p:sp>
        <p:nvSpPr>
          <p:cNvPr id="28679" name="WordArt 7"/>
          <p:cNvSpPr>
            <a:spLocks noChangeArrowheads="1" noChangeShapeType="1" noTextEdit="1"/>
          </p:cNvSpPr>
          <p:nvPr/>
        </p:nvSpPr>
        <p:spPr bwMode="auto">
          <a:xfrm>
            <a:off x="1295400" y="3276600"/>
            <a:ext cx="6934200" cy="327660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FF"/>
                </a:solidFill>
                <a:latin typeface="Arial Black"/>
              </a:rPr>
              <a:t>features, smiles &amp; </a:t>
            </a:r>
          </a:p>
          <a:p>
            <a:pPr algn="ctr"/>
            <a:r>
              <a:rPr lang="en-US" sz="2000" kern="10">
                <a:ln w="9525">
                  <a:solidFill>
                    <a:srgbClr val="000000"/>
                  </a:solidFill>
                  <a:round/>
                  <a:headEnd/>
                  <a:tailEnd/>
                </a:ln>
                <a:solidFill>
                  <a:srgbClr val="FFFFFF"/>
                </a:solidFill>
                <a:latin typeface="Arial Black"/>
              </a:rPr>
              <a:t>gestures or soft pleasing voice.</a:t>
            </a:r>
          </a:p>
          <a:p>
            <a:pPr algn="ctr"/>
            <a:r>
              <a:rPr lang="en-US" sz="2000" kern="10">
                <a:ln w="9525">
                  <a:solidFill>
                    <a:srgbClr val="000000"/>
                  </a:solidFill>
                  <a:round/>
                  <a:headEnd/>
                  <a:tailEnd/>
                </a:ln>
                <a:solidFill>
                  <a:srgbClr val="FFFFFF"/>
                </a:solidFill>
                <a:latin typeface="Arial Black"/>
              </a:rPr>
              <a:t>- Good and obliging child, </a:t>
            </a:r>
          </a:p>
          <a:p>
            <a:pPr algn="ctr"/>
            <a:r>
              <a:rPr lang="en-US" sz="2000" kern="10">
                <a:ln w="9525">
                  <a:solidFill>
                    <a:srgbClr val="000000"/>
                  </a:solidFill>
                  <a:round/>
                  <a:headEnd/>
                  <a:tailEnd/>
                </a:ln>
                <a:solidFill>
                  <a:srgbClr val="FFFFFF"/>
                </a:solidFill>
                <a:latin typeface="Arial Black"/>
              </a:rPr>
              <a:t>who seeks affection.</a:t>
            </a:r>
          </a:p>
          <a:p>
            <a:pPr algn="ctr"/>
            <a:r>
              <a:rPr lang="en-US" sz="2000" kern="10">
                <a:ln w="9525">
                  <a:solidFill>
                    <a:srgbClr val="000000"/>
                  </a:solidFill>
                  <a:round/>
                  <a:headEnd/>
                  <a:tailEnd/>
                </a:ln>
                <a:solidFill>
                  <a:srgbClr val="FFFFFF"/>
                </a:solidFill>
                <a:latin typeface="Arial Black"/>
              </a:rPr>
              <a:t>- Not prone to argue.</a:t>
            </a:r>
          </a:p>
          <a:p>
            <a:pPr algn="ctr"/>
            <a:r>
              <a:rPr lang="en-US" sz="2000" kern="10">
                <a:ln w="9525">
                  <a:solidFill>
                    <a:srgbClr val="000000"/>
                  </a:solidFill>
                  <a:round/>
                  <a:headEnd/>
                  <a:tailEnd/>
                </a:ln>
                <a:solidFill>
                  <a:srgbClr val="FFFFFF"/>
                </a:solidFill>
                <a:latin typeface="Arial Black"/>
              </a:rPr>
              <a:t>- Plays better with </a:t>
            </a:r>
          </a:p>
          <a:p>
            <a:pPr algn="ctr"/>
            <a:r>
              <a:rPr lang="en-US" sz="2000" kern="10">
                <a:ln w="9525">
                  <a:solidFill>
                    <a:srgbClr val="000000"/>
                  </a:solidFill>
                  <a:round/>
                  <a:headEnd/>
                  <a:tailEnd/>
                </a:ln>
                <a:solidFill>
                  <a:srgbClr val="FFFFFF"/>
                </a:solidFill>
                <a:latin typeface="Arial Black"/>
              </a:rPr>
              <a:t>her siblings,get along </a:t>
            </a:r>
          </a:p>
          <a:p>
            <a:pPr algn="ctr"/>
            <a:r>
              <a:rPr lang="en-US" sz="2000" kern="10">
                <a:ln w="9525">
                  <a:solidFill>
                    <a:srgbClr val="000000"/>
                  </a:solidFill>
                  <a:round/>
                  <a:headEnd/>
                  <a:tailEnd/>
                </a:ln>
                <a:solidFill>
                  <a:srgbClr val="FFFFFF"/>
                </a:solidFill>
                <a:latin typeface="Arial Black"/>
              </a:rPr>
              <a:t>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from="(-#ppt_w/2)" to="(#ppt_x)" calcmode="lin" valueType="num">
                                      <p:cBhvr>
                                        <p:cTn id="7" dur="600" fill="hold">
                                          <p:stCondLst>
                                            <p:cond delay="0"/>
                                          </p:stCondLst>
                                        </p:cTn>
                                        <p:tgtEl>
                                          <p:spTgt spid="28678"/>
                                        </p:tgtEl>
                                        <p:attrNameLst>
                                          <p:attrName>ppt_x</p:attrName>
                                        </p:attrNameLst>
                                      </p:cBhvr>
                                    </p:anim>
                                    <p:anim from="0" to="-1.0" calcmode="lin" valueType="num">
                                      <p:cBhvr>
                                        <p:cTn id="8" dur="200" decel="50000" autoRev="1" fill="hold">
                                          <p:stCondLst>
                                            <p:cond delay="600"/>
                                          </p:stCondLst>
                                        </p:cTn>
                                        <p:tgtEl>
                                          <p:spTgt spid="28678"/>
                                        </p:tgtEl>
                                        <p:attrNameLst>
                                          <p:attrName>xshear</p:attrName>
                                        </p:attrNameLst>
                                      </p:cBhvr>
                                    </p:anim>
                                    <p:animScale>
                                      <p:cBhvr>
                                        <p:cTn id="9" dur="200" decel="100000" autoRev="1" fill="hold">
                                          <p:stCondLst>
                                            <p:cond delay="600"/>
                                          </p:stCondLst>
                                        </p:cTn>
                                        <p:tgtEl>
                                          <p:spTgt spid="28678"/>
                                        </p:tgtEl>
                                      </p:cBhvr>
                                      <p:from x="100000" y="100000"/>
                                      <p:to x="80000" y="100000"/>
                                    </p:animScale>
                                    <p:anim by="(#ppt_h/3+#ppt_w*0.1)" calcmode="lin" valueType="num">
                                      <p:cBhvr additive="sum">
                                        <p:cTn id="10" dur="200" decel="100000" autoRev="1" fill="hold">
                                          <p:stCondLst>
                                            <p:cond delay="600"/>
                                          </p:stCondLst>
                                        </p:cTn>
                                        <p:tgtEl>
                                          <p:spTgt spid="2867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28679"/>
                                        </p:tgtEl>
                                        <p:attrNameLst>
                                          <p:attrName>style.visibility</p:attrName>
                                        </p:attrNameLst>
                                      </p:cBhvr>
                                      <p:to>
                                        <p:strVal val="visible"/>
                                      </p:to>
                                    </p:set>
                                    <p:anim from="(-#ppt_w/2)" to="(#ppt_x)" calcmode="lin" valueType="num">
                                      <p:cBhvr>
                                        <p:cTn id="15" dur="600" fill="hold">
                                          <p:stCondLst>
                                            <p:cond delay="0"/>
                                          </p:stCondLst>
                                        </p:cTn>
                                        <p:tgtEl>
                                          <p:spTgt spid="28679"/>
                                        </p:tgtEl>
                                        <p:attrNameLst>
                                          <p:attrName>ppt_x</p:attrName>
                                        </p:attrNameLst>
                                      </p:cBhvr>
                                    </p:anim>
                                    <p:anim from="0" to="-1.0" calcmode="lin" valueType="num">
                                      <p:cBhvr>
                                        <p:cTn id="16" dur="200" decel="50000" autoRev="1" fill="hold">
                                          <p:stCondLst>
                                            <p:cond delay="600"/>
                                          </p:stCondLst>
                                        </p:cTn>
                                        <p:tgtEl>
                                          <p:spTgt spid="28679"/>
                                        </p:tgtEl>
                                        <p:attrNameLst>
                                          <p:attrName>xshear</p:attrName>
                                        </p:attrNameLst>
                                      </p:cBhvr>
                                    </p:anim>
                                    <p:animScale>
                                      <p:cBhvr>
                                        <p:cTn id="17" dur="200" decel="100000" autoRev="1" fill="hold">
                                          <p:stCondLst>
                                            <p:cond delay="600"/>
                                          </p:stCondLst>
                                        </p:cTn>
                                        <p:tgtEl>
                                          <p:spTgt spid="28679"/>
                                        </p:tgtEl>
                                      </p:cBhvr>
                                      <p:from x="100000" y="100000"/>
                                      <p:to x="80000" y="100000"/>
                                    </p:animScale>
                                    <p:anim by="(#ppt_h/3+#ppt_w*0.1)" calcmode="lin" valueType="num">
                                      <p:cBhvr additive="sum">
                                        <p:cTn id="18" dur="200" decel="100000" autoRev="1" fill="hold">
                                          <p:stCondLst>
                                            <p:cond delay="600"/>
                                          </p:stCondLst>
                                        </p:cTn>
                                        <p:tgtEl>
                                          <p:spTgt spid="2867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P spid="286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52400" y="228600"/>
            <a:ext cx="8839200" cy="6400800"/>
          </a:xfrm>
        </p:spPr>
        <p:txBody>
          <a:bodyPr/>
          <a:lstStyle/>
          <a:p>
            <a:pPr eaLnBrk="1" hangingPunct="1">
              <a:buFontTx/>
              <a:buNone/>
            </a:pPr>
            <a:endParaRPr lang="en-US" smtClean="0"/>
          </a:p>
          <a:p>
            <a:pPr eaLnBrk="1" hangingPunct="1">
              <a:buFontTx/>
              <a:buNone/>
            </a:pPr>
            <a:r>
              <a:rPr lang="en-US" smtClean="0"/>
              <a:t>Pulsatilla lady - likes being fussed over &amp; is content to pass even the simplest responsibilities on to others, but she'll graciously thank those who help her.</a:t>
            </a:r>
          </a:p>
          <a:p>
            <a:pPr eaLnBrk="1" hangingPunct="1">
              <a:buFontTx/>
              <a:buNone/>
            </a:pPr>
            <a:endParaRPr lang="en-US" smtClean="0"/>
          </a:p>
          <a:p>
            <a:pPr eaLnBrk="1" hangingPunct="1">
              <a:buFontTx/>
              <a:buNone/>
            </a:pPr>
            <a:r>
              <a:rPr lang="en-US" smtClean="0"/>
              <a:t>At other times she selfishly expects others to care for her, feels unappreciated if they do not  can be jealous  possessive of other’s affection.</a:t>
            </a:r>
          </a:p>
          <a:p>
            <a:pPr eaLnBrk="1" hangingPunct="1">
              <a:buFontTx/>
              <a:buNone/>
            </a:pPr>
            <a:endParaRPr lang="en-US" smtClean="0"/>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0" y="0"/>
            <a:ext cx="9144000" cy="6858000"/>
          </a:xfrm>
        </p:spPr>
        <p:txBody>
          <a:bodyPr/>
          <a:lstStyle/>
          <a:p>
            <a:pPr eaLnBrk="1" hangingPunct="1">
              <a:buFontTx/>
              <a:buNone/>
            </a:pPr>
            <a:r>
              <a:rPr lang="en-US" smtClean="0"/>
              <a:t>Despite sweet looks &amp; manner, she is not all sugar. </a:t>
            </a:r>
            <a:r>
              <a:rPr lang="en-US" smtClean="0">
                <a:latin typeface="Monotype Corsiva" pitchFamily="66" charset="0"/>
              </a:rPr>
              <a:t>Even though the puls plant sways along the gust of wind, the roots are firm &amp; stronger.</a:t>
            </a:r>
          </a:p>
          <a:p>
            <a:pPr eaLnBrk="1" hangingPunct="1">
              <a:buFontTx/>
              <a:buNone/>
            </a:pPr>
            <a:endParaRPr lang="en-US" smtClean="0">
              <a:latin typeface="Monotype Corsiva" pitchFamily="66" charset="0"/>
            </a:endParaRPr>
          </a:p>
          <a:p>
            <a:pPr eaLnBrk="1" hangingPunct="1">
              <a:buFontTx/>
              <a:buNone/>
            </a:pPr>
            <a:r>
              <a:rPr lang="en-US" smtClean="0"/>
              <a:t>At work, she is open to suggestions &amp; responsive to the needs of colleagues or an employee.</a:t>
            </a:r>
          </a:p>
          <a:p>
            <a:pPr eaLnBrk="1" hangingPunct="1">
              <a:buFontTx/>
              <a:buNone/>
            </a:pPr>
            <a:endParaRPr lang="en-US" smtClean="0"/>
          </a:p>
          <a:p>
            <a:pPr eaLnBrk="1" hangingPunct="1">
              <a:buFontTx/>
              <a:buNone/>
            </a:pPr>
            <a:r>
              <a:rPr lang="en-US" smtClean="0">
                <a:latin typeface="Monotype Corsiva" pitchFamily="66" charset="0"/>
              </a:rPr>
              <a:t>Her sweetness is also exhibited in the desire &amp; capacity to make life pleasant for her loved ones.</a:t>
            </a:r>
          </a:p>
          <a:p>
            <a:pPr eaLnBrk="1" hangingPunct="1">
              <a:buFontTx/>
              <a:buNone/>
            </a:pPr>
            <a:endParaRPr lang="en-US" smtClean="0">
              <a:latin typeface="Monotype Corsiva" pitchFamily="66" charset="0"/>
            </a:endParaRPr>
          </a:p>
          <a:p>
            <a:pPr eaLnBrk="1" hangingPunct="1">
              <a:buFontTx/>
              <a:buNone/>
            </a:pPr>
            <a:r>
              <a:rPr lang="en-US" smtClean="0"/>
              <a:t>More rudely others behave – more considerate puls gets.</a:t>
            </a:r>
            <a:r>
              <a:rPr lang="en-US" smtClean="0">
                <a:latin typeface="Monotype Corsiva"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ssolve">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dissolve">
                                      <p:cBhvr>
                                        <p:cTn id="12" dur="5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dissolve">
                                      <p:cBhvr>
                                        <p:cTn id="17" dur="500"/>
                                        <p:tgtEl>
                                          <p:spTgt spid="512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1203">
                                            <p:txEl>
                                              <p:pRg st="6" end="6"/>
                                            </p:txEl>
                                          </p:spTgt>
                                        </p:tgtEl>
                                        <p:attrNameLst>
                                          <p:attrName>style.visibility</p:attrName>
                                        </p:attrNameLst>
                                      </p:cBhvr>
                                      <p:to>
                                        <p:strVal val="visible"/>
                                      </p:to>
                                    </p:set>
                                    <p:animEffect transition="in" filter="dissolve">
                                      <p:cBhvr>
                                        <p:cTn id="22"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4025756"/>
          <p:cNvPicPr>
            <a:picLocks noChangeAspect="1" noChangeArrowheads="1"/>
          </p:cNvPicPr>
          <p:nvPr/>
        </p:nvPicPr>
        <p:blipFill>
          <a:blip r:embed="rId2"/>
          <a:srcRect/>
          <a:stretch>
            <a:fillRect/>
          </a:stretch>
        </p:blipFill>
        <p:spPr bwMode="auto">
          <a:xfrm>
            <a:off x="0" y="3175"/>
            <a:ext cx="9144000" cy="6854825"/>
          </a:xfrm>
          <a:prstGeom prst="rect">
            <a:avLst/>
          </a:prstGeom>
          <a:noFill/>
          <a:ln w="9525">
            <a:noFill/>
            <a:miter lim="800000"/>
            <a:headEnd/>
            <a:tailEnd/>
          </a:ln>
        </p:spPr>
      </p:pic>
      <p:sp>
        <p:nvSpPr>
          <p:cNvPr id="19459" name="WordArt 3"/>
          <p:cNvSpPr>
            <a:spLocks noChangeArrowheads="1" noChangeShapeType="1" noTextEdit="1"/>
          </p:cNvSpPr>
          <p:nvPr/>
        </p:nvSpPr>
        <p:spPr bwMode="auto">
          <a:xfrm>
            <a:off x="533400" y="0"/>
            <a:ext cx="3810000" cy="638175"/>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Black"/>
              </a:rPr>
              <a:t>Pulsatilla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heckerboard(across)">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0" y="0"/>
            <a:ext cx="9144000" cy="6858000"/>
          </a:xfrm>
        </p:spPr>
        <p:txBody>
          <a:bodyPr/>
          <a:lstStyle/>
          <a:p>
            <a:pPr eaLnBrk="1" hangingPunct="1">
              <a:buFontTx/>
              <a:buNone/>
            </a:pPr>
            <a:r>
              <a:rPr lang="en-US" sz="3600" b="1" smtClean="0">
                <a:latin typeface="Monotype Corsiva" pitchFamily="66" charset="0"/>
              </a:rPr>
              <a:t>Dependence</a:t>
            </a:r>
            <a:r>
              <a:rPr lang="en-US" sz="3600" smtClean="0">
                <a:latin typeface="Monotype Corsiva" pitchFamily="66" charset="0"/>
              </a:rPr>
              <a:t> –</a:t>
            </a:r>
            <a:r>
              <a:rPr lang="en-US" smtClean="0">
                <a:latin typeface="Monotype Corsiva" pitchFamily="66" charset="0"/>
              </a:rPr>
              <a:t> Pulsatilla flower grows in clusters, so must human puls have people around her – for someone to lean on. Fear of being alone – esp. in the evening.</a:t>
            </a:r>
          </a:p>
          <a:p>
            <a:pPr algn="ctr" eaLnBrk="1" hangingPunct="1">
              <a:buFontTx/>
              <a:buNone/>
            </a:pPr>
            <a:r>
              <a:rPr lang="en-US" b="1" smtClean="0">
                <a:solidFill>
                  <a:srgbClr val="FF0000"/>
                </a:solidFill>
                <a:latin typeface="Monotype Corsiva" pitchFamily="66" charset="0"/>
              </a:rPr>
              <a:t>Phosphorus</a:t>
            </a:r>
          </a:p>
          <a:p>
            <a:pPr algn="ctr" eaLnBrk="1" hangingPunct="1">
              <a:buFontTx/>
              <a:buNone/>
            </a:pPr>
            <a:r>
              <a:rPr lang="en-US" smtClean="0">
                <a:latin typeface="Monotype Corsiva" pitchFamily="66" charset="0"/>
              </a:rPr>
              <a:t>Wants people as an audience or for stimulus.</a:t>
            </a:r>
          </a:p>
          <a:p>
            <a:pPr algn="ctr" eaLnBrk="1" hangingPunct="1">
              <a:buFontTx/>
              <a:buNone/>
            </a:pPr>
            <a:r>
              <a:rPr lang="en-US" b="1" smtClean="0">
                <a:solidFill>
                  <a:srgbClr val="FF0000"/>
                </a:solidFill>
                <a:latin typeface="Monotype Corsiva" pitchFamily="66" charset="0"/>
              </a:rPr>
              <a:t>Lycopodium / Sulphur</a:t>
            </a:r>
          </a:p>
          <a:p>
            <a:pPr algn="ctr" eaLnBrk="1" hangingPunct="1">
              <a:buFontTx/>
              <a:buNone/>
            </a:pPr>
            <a:r>
              <a:rPr lang="en-US" smtClean="0">
                <a:latin typeface="Monotype Corsiva" pitchFamily="66" charset="0"/>
              </a:rPr>
              <a:t>Wants people for someone to impress.</a:t>
            </a:r>
          </a:p>
          <a:p>
            <a:pPr algn="ctr" eaLnBrk="1" hangingPunct="1">
              <a:buFontTx/>
              <a:buNone/>
            </a:pPr>
            <a:r>
              <a:rPr lang="en-US" b="1" smtClean="0">
                <a:solidFill>
                  <a:srgbClr val="FF0000"/>
                </a:solidFill>
                <a:latin typeface="Monotype Corsiva" pitchFamily="66" charset="0"/>
              </a:rPr>
              <a:t>Natrum.Muriaticum</a:t>
            </a:r>
          </a:p>
          <a:p>
            <a:pPr algn="ctr" eaLnBrk="1" hangingPunct="1">
              <a:buFontTx/>
              <a:buNone/>
            </a:pPr>
            <a:r>
              <a:rPr lang="en-US" smtClean="0">
                <a:latin typeface="Monotype Corsiva" pitchFamily="66" charset="0"/>
              </a:rPr>
              <a:t>Wants people for someone to help or instruct.</a:t>
            </a:r>
          </a:p>
          <a:p>
            <a:pPr algn="ctr" eaLnBrk="1" hangingPunct="1">
              <a:buFontTx/>
              <a:buNone/>
            </a:pPr>
            <a:r>
              <a:rPr lang="en-US" b="1" smtClean="0">
                <a:solidFill>
                  <a:srgbClr val="FF0000"/>
                </a:solidFill>
                <a:latin typeface="Monotype Corsiva" pitchFamily="66" charset="0"/>
              </a:rPr>
              <a:t>Arsenicum</a:t>
            </a:r>
          </a:p>
          <a:p>
            <a:pPr algn="ctr" eaLnBrk="1" hangingPunct="1">
              <a:buFontTx/>
              <a:buNone/>
            </a:pPr>
            <a:r>
              <a:rPr lang="en-US" smtClean="0">
                <a:latin typeface="Monotype Corsiva" pitchFamily="66" charset="0"/>
              </a:rPr>
              <a:t>Wants people for someone to direct</a:t>
            </a:r>
          </a:p>
          <a:p>
            <a:pPr algn="ctr" eaLnBrk="1" hangingPunct="1">
              <a:buFontTx/>
              <a:buNone/>
            </a:pPr>
            <a:endParaRPr lang="en-US" smtClean="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1000" fill="hold"/>
                                        <p:tgtEl>
                                          <p:spTgt spid="6349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34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34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3491">
                                            <p:txEl>
                                              <p:pRg st="2" end="2"/>
                                            </p:txEl>
                                          </p:spTgt>
                                        </p:tgtEl>
                                        <p:attrNameLst>
                                          <p:attrName>style.visibility</p:attrName>
                                        </p:attrNameLst>
                                      </p:cBhvr>
                                      <p:to>
                                        <p:strVal val="visible"/>
                                      </p:to>
                                    </p:set>
                                    <p:anim calcmode="lin" valueType="num">
                                      <p:cBhvr>
                                        <p:cTn id="14" dur="1000" fill="hold"/>
                                        <p:tgtEl>
                                          <p:spTgt spid="6349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349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34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63491">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63491">
                                            <p:txEl>
                                              <p:pRg st="1" end="1"/>
                                            </p:txEl>
                                          </p:spTgt>
                                        </p:tgtEl>
                                        <p:attrNameLst>
                                          <p:attrName>ppt_x</p:attrName>
                                        </p:attrNameLst>
                                      </p:cBhvr>
                                    </p:anim>
                                    <p:anim from="0" to="-1.0" calcmode="lin" valueType="num">
                                      <p:cBhvr>
                                        <p:cTn id="22" dur="200" decel="50000" autoRev="1" fill="hold">
                                          <p:stCondLst>
                                            <p:cond delay="600"/>
                                          </p:stCondLst>
                                        </p:cTn>
                                        <p:tgtEl>
                                          <p:spTgt spid="63491">
                                            <p:txEl>
                                              <p:pRg st="1" end="1"/>
                                            </p:txEl>
                                          </p:spTgt>
                                        </p:tgtEl>
                                        <p:attrNameLst>
                                          <p:attrName>xshear</p:attrName>
                                        </p:attrNameLst>
                                      </p:cBhvr>
                                    </p:anim>
                                    <p:animScale>
                                      <p:cBhvr>
                                        <p:cTn id="23" dur="200" decel="100000" autoRev="1" fill="hold">
                                          <p:stCondLst>
                                            <p:cond delay="600"/>
                                          </p:stCondLst>
                                        </p:cTn>
                                        <p:tgtEl>
                                          <p:spTgt spid="63491">
                                            <p:txEl>
                                              <p:pRg st="1" end="1"/>
                                            </p:txEl>
                                          </p:spTgt>
                                        </p:tgtEl>
                                      </p:cBhvr>
                                      <p:from x="100000" y="100000"/>
                                      <p:to x="80000" y="100000"/>
                                    </p:animScale>
                                    <p:anim by="(#ppt_h/3+#ppt_w*0.1)" calcmode="lin" valueType="num">
                                      <p:cBhvr additive="sum">
                                        <p:cTn id="24" dur="200" decel="100000" autoRev="1" fill="hold">
                                          <p:stCondLst>
                                            <p:cond delay="600"/>
                                          </p:stCondLst>
                                        </p:cTn>
                                        <p:tgtEl>
                                          <p:spTgt spid="63491">
                                            <p:txEl>
                                              <p:pRg st="1" end="1"/>
                                            </p:txEl>
                                          </p:spTgt>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63491">
                                            <p:txEl>
                                              <p:pRg st="4" end="4"/>
                                            </p:txEl>
                                          </p:spTgt>
                                        </p:tgtEl>
                                        <p:attrNameLst>
                                          <p:attrName>style.visibility</p:attrName>
                                        </p:attrNameLst>
                                      </p:cBhvr>
                                      <p:to>
                                        <p:strVal val="visible"/>
                                      </p:to>
                                    </p:set>
                                    <p:animEffect transition="in" filter="wipe(down)">
                                      <p:cBhvr>
                                        <p:cTn id="29" dur="580">
                                          <p:stCondLst>
                                            <p:cond delay="0"/>
                                          </p:stCondLst>
                                        </p:cTn>
                                        <p:tgtEl>
                                          <p:spTgt spid="63491">
                                            <p:txEl>
                                              <p:pRg st="4" end="4"/>
                                            </p:txEl>
                                          </p:spTgt>
                                        </p:tgtEl>
                                      </p:cBhvr>
                                    </p:animEffect>
                                    <p:anim calcmode="lin" valueType="num">
                                      <p:cBhvr>
                                        <p:cTn id="30" dur="1822" tmFilter="0,0; 0.14,0.36; 0.43,0.73; 0.71,0.91; 1.0,1.0">
                                          <p:stCondLst>
                                            <p:cond delay="0"/>
                                          </p:stCondLst>
                                        </p:cTn>
                                        <p:tgtEl>
                                          <p:spTgt spid="63491">
                                            <p:txEl>
                                              <p:pRg st="4" end="4"/>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3491">
                                            <p:txEl>
                                              <p:pRg st="4" end="4"/>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3491">
                                            <p:txEl>
                                              <p:pRg st="4" end="4"/>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3491">
                                            <p:txEl>
                                              <p:pRg st="4" end="4"/>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3491">
                                            <p:txEl>
                                              <p:pRg st="4" end="4"/>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63491">
                                            <p:txEl>
                                              <p:pRg st="4" end="4"/>
                                            </p:txEl>
                                          </p:spTgt>
                                        </p:tgtEl>
                                      </p:cBhvr>
                                      <p:to x="100000" y="60000"/>
                                    </p:animScale>
                                    <p:animScale>
                                      <p:cBhvr>
                                        <p:cTn id="36" dur="166" decel="50000">
                                          <p:stCondLst>
                                            <p:cond delay="676"/>
                                          </p:stCondLst>
                                        </p:cTn>
                                        <p:tgtEl>
                                          <p:spTgt spid="63491">
                                            <p:txEl>
                                              <p:pRg st="4" end="4"/>
                                            </p:txEl>
                                          </p:spTgt>
                                        </p:tgtEl>
                                      </p:cBhvr>
                                      <p:to x="100000" y="100000"/>
                                    </p:animScale>
                                    <p:animScale>
                                      <p:cBhvr>
                                        <p:cTn id="37" dur="26">
                                          <p:stCondLst>
                                            <p:cond delay="1312"/>
                                          </p:stCondLst>
                                        </p:cTn>
                                        <p:tgtEl>
                                          <p:spTgt spid="63491">
                                            <p:txEl>
                                              <p:pRg st="4" end="4"/>
                                            </p:txEl>
                                          </p:spTgt>
                                        </p:tgtEl>
                                      </p:cBhvr>
                                      <p:to x="100000" y="80000"/>
                                    </p:animScale>
                                    <p:animScale>
                                      <p:cBhvr>
                                        <p:cTn id="38" dur="166" decel="50000">
                                          <p:stCondLst>
                                            <p:cond delay="1338"/>
                                          </p:stCondLst>
                                        </p:cTn>
                                        <p:tgtEl>
                                          <p:spTgt spid="63491">
                                            <p:txEl>
                                              <p:pRg st="4" end="4"/>
                                            </p:txEl>
                                          </p:spTgt>
                                        </p:tgtEl>
                                      </p:cBhvr>
                                      <p:to x="100000" y="100000"/>
                                    </p:animScale>
                                    <p:animScale>
                                      <p:cBhvr>
                                        <p:cTn id="39" dur="26">
                                          <p:stCondLst>
                                            <p:cond delay="1642"/>
                                          </p:stCondLst>
                                        </p:cTn>
                                        <p:tgtEl>
                                          <p:spTgt spid="63491">
                                            <p:txEl>
                                              <p:pRg st="4" end="4"/>
                                            </p:txEl>
                                          </p:spTgt>
                                        </p:tgtEl>
                                      </p:cBhvr>
                                      <p:to x="100000" y="90000"/>
                                    </p:animScale>
                                    <p:animScale>
                                      <p:cBhvr>
                                        <p:cTn id="40" dur="166" decel="50000">
                                          <p:stCondLst>
                                            <p:cond delay="1668"/>
                                          </p:stCondLst>
                                        </p:cTn>
                                        <p:tgtEl>
                                          <p:spTgt spid="63491">
                                            <p:txEl>
                                              <p:pRg st="4" end="4"/>
                                            </p:txEl>
                                          </p:spTgt>
                                        </p:tgtEl>
                                      </p:cBhvr>
                                      <p:to x="100000" y="100000"/>
                                    </p:animScale>
                                    <p:animScale>
                                      <p:cBhvr>
                                        <p:cTn id="41" dur="26">
                                          <p:stCondLst>
                                            <p:cond delay="1808"/>
                                          </p:stCondLst>
                                        </p:cTn>
                                        <p:tgtEl>
                                          <p:spTgt spid="63491">
                                            <p:txEl>
                                              <p:pRg st="4" end="4"/>
                                            </p:txEl>
                                          </p:spTgt>
                                        </p:tgtEl>
                                      </p:cBhvr>
                                      <p:to x="100000" y="95000"/>
                                    </p:animScale>
                                    <p:animScale>
                                      <p:cBhvr>
                                        <p:cTn id="42" dur="166" decel="50000">
                                          <p:stCondLst>
                                            <p:cond delay="1834"/>
                                          </p:stCondLst>
                                        </p:cTn>
                                        <p:tgtEl>
                                          <p:spTgt spid="63491">
                                            <p:txEl>
                                              <p:pRg st="4" end="4"/>
                                            </p:txEl>
                                          </p:spTgt>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63491">
                                            <p:txEl>
                                              <p:pRg st="3" end="3"/>
                                            </p:txEl>
                                          </p:spTgt>
                                        </p:tgtEl>
                                        <p:attrNameLst>
                                          <p:attrName>style.visibility</p:attrName>
                                        </p:attrNameLst>
                                      </p:cBhvr>
                                      <p:to>
                                        <p:strVal val="visible"/>
                                      </p:to>
                                    </p:set>
                                    <p:anim calcmode="lin" valueType="num">
                                      <p:cBhvr>
                                        <p:cTn id="47" dur="1000" fill="hold"/>
                                        <p:tgtEl>
                                          <p:spTgt spid="63491">
                                            <p:txEl>
                                              <p:pRg st="3" end="3"/>
                                            </p:txEl>
                                          </p:spTgt>
                                        </p:tgtEl>
                                        <p:attrNameLst>
                                          <p:attrName>ppt_x</p:attrName>
                                        </p:attrNameLst>
                                      </p:cBhvr>
                                      <p:tavLst>
                                        <p:tav tm="0">
                                          <p:val>
                                            <p:strVal val="#ppt_x-.2"/>
                                          </p:val>
                                        </p:tav>
                                        <p:tav tm="100000">
                                          <p:val>
                                            <p:strVal val="#ppt_x"/>
                                          </p:val>
                                        </p:tav>
                                      </p:tavLst>
                                    </p:anim>
                                    <p:anim calcmode="lin" valueType="num">
                                      <p:cBhvr>
                                        <p:cTn id="48" dur="1000" fill="hold"/>
                                        <p:tgtEl>
                                          <p:spTgt spid="6349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63491">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63491">
                                            <p:txEl>
                                              <p:pRg st="6" end="6"/>
                                            </p:txEl>
                                          </p:spTgt>
                                        </p:tgtEl>
                                        <p:attrNameLst>
                                          <p:attrName>style.visibility</p:attrName>
                                        </p:attrNameLst>
                                      </p:cBhvr>
                                      <p:to>
                                        <p:strVal val="visible"/>
                                      </p:to>
                                    </p:set>
                                    <p:animEffect transition="in" filter="strips(downLeft)">
                                      <p:cBhvr>
                                        <p:cTn id="54" dur="500"/>
                                        <p:tgtEl>
                                          <p:spTgt spid="63491">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0" presetClass="entr" presetSubtype="0" fill="hold" nodeType="clickEffect">
                                  <p:stCondLst>
                                    <p:cond delay="0"/>
                                  </p:stCondLst>
                                  <p:iterate type="lt">
                                    <p:tmPct val="10000"/>
                                  </p:iterate>
                                  <p:childTnLst>
                                    <p:set>
                                      <p:cBhvr>
                                        <p:cTn id="58" dur="1" fill="hold">
                                          <p:stCondLst>
                                            <p:cond delay="0"/>
                                          </p:stCondLst>
                                        </p:cTn>
                                        <p:tgtEl>
                                          <p:spTgt spid="63491">
                                            <p:txEl>
                                              <p:pRg st="5" end="5"/>
                                            </p:txEl>
                                          </p:spTgt>
                                        </p:tgtEl>
                                        <p:attrNameLst>
                                          <p:attrName>style.visibility</p:attrName>
                                        </p:attrNameLst>
                                      </p:cBhvr>
                                      <p:to>
                                        <p:strVal val="visible"/>
                                      </p:to>
                                    </p:set>
                                    <p:animEffect transition="in" filter="fade">
                                      <p:cBhvr>
                                        <p:cTn id="59" dur="1000"/>
                                        <p:tgtEl>
                                          <p:spTgt spid="63491">
                                            <p:txEl>
                                              <p:pRg st="5" end="5"/>
                                            </p:txEl>
                                          </p:spTgt>
                                        </p:tgtEl>
                                      </p:cBhvr>
                                    </p:animEffect>
                                    <p:anim calcmode="lin" valueType="num">
                                      <p:cBhvr>
                                        <p:cTn id="60" dur="1000" fill="hold"/>
                                        <p:tgtEl>
                                          <p:spTgt spid="63491">
                                            <p:txEl>
                                              <p:pRg st="5" end="5"/>
                                            </p:txEl>
                                          </p:spTgt>
                                        </p:tgtEl>
                                        <p:attrNameLst>
                                          <p:attrName>ppt_x</p:attrName>
                                        </p:attrNameLst>
                                      </p:cBhvr>
                                      <p:tavLst>
                                        <p:tav tm="0">
                                          <p:val>
                                            <p:strVal val="#ppt_x-.1"/>
                                          </p:val>
                                        </p:tav>
                                        <p:tav tm="100000">
                                          <p:val>
                                            <p:strVal val="#ppt_x"/>
                                          </p:val>
                                        </p:tav>
                                      </p:tavLst>
                                    </p:anim>
                                    <p:anim calcmode="lin" valueType="num">
                                      <p:cBhvr>
                                        <p:cTn id="61" dur="1000" fill="hold"/>
                                        <p:tgtEl>
                                          <p:spTgt spid="634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63491">
                                            <p:txEl>
                                              <p:pRg st="8" end="8"/>
                                            </p:txEl>
                                          </p:spTgt>
                                        </p:tgtEl>
                                        <p:attrNameLst>
                                          <p:attrName>style.visibility</p:attrName>
                                        </p:attrNameLst>
                                      </p:cBhvr>
                                      <p:to>
                                        <p:strVal val="visible"/>
                                      </p:to>
                                    </p:set>
                                    <p:anim calcmode="lin" valueType="num">
                                      <p:cBhvr>
                                        <p:cTn id="66" dur="1000" fill="hold"/>
                                        <p:tgtEl>
                                          <p:spTgt spid="63491">
                                            <p:txEl>
                                              <p:pRg st="8" end="8"/>
                                            </p:txEl>
                                          </p:spTgt>
                                        </p:tgtEl>
                                        <p:attrNameLst>
                                          <p:attrName>ppt_x</p:attrName>
                                        </p:attrNameLst>
                                      </p:cBhvr>
                                      <p:tavLst>
                                        <p:tav tm="0">
                                          <p:val>
                                            <p:strVal val="#ppt_x-.2"/>
                                          </p:val>
                                        </p:tav>
                                        <p:tav tm="100000">
                                          <p:val>
                                            <p:strVal val="#ppt_x"/>
                                          </p:val>
                                        </p:tav>
                                      </p:tavLst>
                                    </p:anim>
                                    <p:anim calcmode="lin" valueType="num">
                                      <p:cBhvr>
                                        <p:cTn id="67" dur="1000" fill="hold"/>
                                        <p:tgtEl>
                                          <p:spTgt spid="63491">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3491">
                                            <p:txEl>
                                              <p:pRg st="8" end="8"/>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4" presetClass="entr" presetSubtype="0" fill="hold" nodeType="clickEffect">
                                  <p:stCondLst>
                                    <p:cond delay="0"/>
                                  </p:stCondLst>
                                  <p:childTnLst>
                                    <p:set>
                                      <p:cBhvr>
                                        <p:cTn id="72" dur="1" fill="hold">
                                          <p:stCondLst>
                                            <p:cond delay="0"/>
                                          </p:stCondLst>
                                        </p:cTn>
                                        <p:tgtEl>
                                          <p:spTgt spid="63491">
                                            <p:txEl>
                                              <p:pRg st="7" end="7"/>
                                            </p:txEl>
                                          </p:spTgt>
                                        </p:tgtEl>
                                        <p:attrNameLst>
                                          <p:attrName>style.visibility</p:attrName>
                                        </p:attrNameLst>
                                      </p:cBhvr>
                                      <p:to>
                                        <p:strVal val="visible"/>
                                      </p:to>
                                    </p:set>
                                    <p:anim from="(-#ppt_w/2)" to="(#ppt_x)" calcmode="lin" valueType="num">
                                      <p:cBhvr>
                                        <p:cTn id="73" dur="600" fill="hold">
                                          <p:stCondLst>
                                            <p:cond delay="0"/>
                                          </p:stCondLst>
                                        </p:cTn>
                                        <p:tgtEl>
                                          <p:spTgt spid="63491">
                                            <p:txEl>
                                              <p:pRg st="7" end="7"/>
                                            </p:txEl>
                                          </p:spTgt>
                                        </p:tgtEl>
                                        <p:attrNameLst>
                                          <p:attrName>ppt_x</p:attrName>
                                        </p:attrNameLst>
                                      </p:cBhvr>
                                    </p:anim>
                                    <p:anim from="0" to="-1.0" calcmode="lin" valueType="num">
                                      <p:cBhvr>
                                        <p:cTn id="74" dur="200" decel="50000" autoRev="1" fill="hold">
                                          <p:stCondLst>
                                            <p:cond delay="600"/>
                                          </p:stCondLst>
                                        </p:cTn>
                                        <p:tgtEl>
                                          <p:spTgt spid="63491">
                                            <p:txEl>
                                              <p:pRg st="7" end="7"/>
                                            </p:txEl>
                                          </p:spTgt>
                                        </p:tgtEl>
                                        <p:attrNameLst>
                                          <p:attrName>xshear</p:attrName>
                                        </p:attrNameLst>
                                      </p:cBhvr>
                                    </p:anim>
                                    <p:animScale>
                                      <p:cBhvr>
                                        <p:cTn id="75" dur="200" decel="100000" autoRev="1" fill="hold">
                                          <p:stCondLst>
                                            <p:cond delay="600"/>
                                          </p:stCondLst>
                                        </p:cTn>
                                        <p:tgtEl>
                                          <p:spTgt spid="63491">
                                            <p:txEl>
                                              <p:pRg st="7" end="7"/>
                                            </p:txEl>
                                          </p:spTgt>
                                        </p:tgtEl>
                                      </p:cBhvr>
                                      <p:from x="100000" y="100000"/>
                                      <p:to x="80000" y="100000"/>
                                    </p:animScale>
                                    <p:anim by="(#ppt_h/3+#ppt_w*0.1)" calcmode="lin" valueType="num">
                                      <p:cBhvr additive="sum">
                                        <p:cTn id="76" dur="200" decel="100000" autoRev="1" fill="hold">
                                          <p:stCondLst>
                                            <p:cond delay="600"/>
                                          </p:stCondLst>
                                        </p:cTn>
                                        <p:tgtEl>
                                          <p:spTgt spid="63491">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0" y="152400"/>
            <a:ext cx="9144000" cy="6705600"/>
          </a:xfrm>
        </p:spPr>
        <p:txBody>
          <a:bodyPr/>
          <a:lstStyle/>
          <a:p>
            <a:pPr eaLnBrk="1" hangingPunct="1">
              <a:buFontTx/>
              <a:buNone/>
            </a:pPr>
            <a:r>
              <a:rPr lang="en-US" smtClean="0"/>
              <a:t>In children – dependence manifested in actual clinging- Child hangs on to mother’s dress in public – peeping out from a safe point.</a:t>
            </a:r>
          </a:p>
          <a:p>
            <a:pPr eaLnBrk="1" hangingPunct="1">
              <a:buFontTx/>
              <a:buNone/>
            </a:pPr>
            <a:endParaRPr lang="en-US" smtClean="0"/>
          </a:p>
          <a:p>
            <a:pPr eaLnBrk="1" hangingPunct="1">
              <a:buFontTx/>
              <a:buNone/>
            </a:pPr>
            <a:r>
              <a:rPr lang="en-US" smtClean="0"/>
              <a:t>Puls boys – girlish, fear of dark or of being alone,</a:t>
            </a:r>
          </a:p>
          <a:p>
            <a:pPr eaLnBrk="1" hangingPunct="1">
              <a:buFontTx/>
              <a:buNone/>
            </a:pPr>
            <a:r>
              <a:rPr lang="en-US" smtClean="0"/>
              <a:t>                     even though outgrown these      </a:t>
            </a:r>
          </a:p>
          <a:p>
            <a:pPr algn="ctr" eaLnBrk="1" hangingPunct="1">
              <a:buFontTx/>
              <a:buNone/>
            </a:pPr>
            <a:r>
              <a:rPr lang="en-US" smtClean="0"/>
              <a:t>                     childhood characters, they still       remain soft.</a:t>
            </a:r>
          </a:p>
          <a:p>
            <a:pPr eaLnBrk="1" hangingPunct="1">
              <a:buFontTx/>
              <a:buNone/>
            </a:pPr>
            <a:r>
              <a:rPr lang="en-US" smtClean="0"/>
              <a:t>Puls dependence does at times prevent her from maturing. They retain childish behaviour.</a:t>
            </a:r>
          </a:p>
          <a:p>
            <a:pPr eaLnBrk="1" hangingPunct="1">
              <a:buFontTx/>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to="" calcmode="lin" valueType="num">
                                      <p:cBhvr>
                                        <p:cTn id="7" dur="1" fill="hold"/>
                                        <p:tgtEl>
                                          <p:spTgt spid="7577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5779">
                                            <p:txEl>
                                              <p:pRg st="2" end="2"/>
                                            </p:txEl>
                                          </p:spTgt>
                                        </p:tgtEl>
                                        <p:attrNameLst>
                                          <p:attrName>style.visibility</p:attrName>
                                        </p:attrNameLst>
                                      </p:cBhvr>
                                      <p:to>
                                        <p:strVal val="visible"/>
                                      </p:to>
                                    </p:set>
                                    <p:anim to="" calcmode="lin" valueType="num">
                                      <p:cBhvr>
                                        <p:cTn id="12" dur="1" fill="hold"/>
                                        <p:tgtEl>
                                          <p:spTgt spid="75779">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anim to="" calcmode="lin" valueType="num">
                                      <p:cBhvr>
                                        <p:cTn id="15" dur="1" fill="hold"/>
                                        <p:tgtEl>
                                          <p:spTgt spid="75779">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75779">
                                            <p:txEl>
                                              <p:pRg st="4" end="4"/>
                                            </p:txEl>
                                          </p:spTgt>
                                        </p:tgtEl>
                                        <p:attrNameLst>
                                          <p:attrName>style.visibility</p:attrName>
                                        </p:attrNameLst>
                                      </p:cBhvr>
                                      <p:to>
                                        <p:strVal val="visible"/>
                                      </p:to>
                                    </p:set>
                                    <p:anim to="" calcmode="lin" valueType="num">
                                      <p:cBhvr>
                                        <p:cTn id="18" dur="1" fill="hold"/>
                                        <p:tgtEl>
                                          <p:spTgt spid="75779">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75779">
                                            <p:txEl>
                                              <p:pRg st="5" end="5"/>
                                            </p:txEl>
                                          </p:spTgt>
                                        </p:tgtEl>
                                        <p:attrNameLst>
                                          <p:attrName>style.visibility</p:attrName>
                                        </p:attrNameLst>
                                      </p:cBhvr>
                                      <p:to>
                                        <p:strVal val="visible"/>
                                      </p:to>
                                    </p:set>
                                    <p:anim to="" calcmode="lin" valueType="num">
                                      <p:cBhvr>
                                        <p:cTn id="23" dur="1" fill="hold"/>
                                        <p:tgtEl>
                                          <p:spTgt spid="75779">
                                            <p:txEl>
                                              <p:pRg st="5" end="5"/>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75779">
                                            <p:txEl>
                                              <p:pRg st="6" end="6"/>
                                            </p:txEl>
                                          </p:spTgt>
                                        </p:tgtEl>
                                        <p:attrNameLst>
                                          <p:attrName>style.visibility</p:attrName>
                                        </p:attrNameLst>
                                      </p:cBhvr>
                                      <p:to>
                                        <p:strVal val="visible"/>
                                      </p:to>
                                    </p:set>
                                    <p:anim to="" calcmode="lin" valueType="num">
                                      <p:cBhvr>
                                        <p:cTn id="26" dur="1" fill="hold"/>
                                        <p:tgtEl>
                                          <p:spTgt spid="7577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idx="1"/>
          </p:nvPr>
        </p:nvSpPr>
        <p:spPr>
          <a:xfrm>
            <a:off x="0" y="0"/>
            <a:ext cx="9144000" cy="6858000"/>
          </a:xfrm>
        </p:spPr>
        <p:txBody>
          <a:bodyPr/>
          <a:lstStyle/>
          <a:p>
            <a:pPr algn="ctr" eaLnBrk="1" hangingPunct="1">
              <a:buFontTx/>
              <a:buNone/>
            </a:pPr>
            <a:r>
              <a:rPr lang="en-US" smtClean="0">
                <a:latin typeface="Rockwell Extra Bold" pitchFamily="18" charset="0"/>
              </a:rPr>
              <a:t>Puls Puberty –</a:t>
            </a:r>
            <a:r>
              <a:rPr lang="en-US" smtClean="0"/>
              <a:t> resistance to psychological   maturation.</a:t>
            </a:r>
          </a:p>
          <a:p>
            <a:pPr algn="ctr" eaLnBrk="1" hangingPunct="1">
              <a:buFontTx/>
              <a:buNone/>
            </a:pPr>
            <a:endParaRPr lang="en-US" smtClean="0"/>
          </a:p>
          <a:p>
            <a:pPr algn="ctr" eaLnBrk="1" hangingPunct="1">
              <a:buFontTx/>
              <a:buNone/>
            </a:pPr>
            <a:r>
              <a:rPr lang="en-US" smtClean="0"/>
              <a:t>                     acquires host of unexplained               little aches &amp; pains.</a:t>
            </a:r>
          </a:p>
          <a:p>
            <a:pPr algn="ctr" eaLnBrk="1" hangingPunct="1">
              <a:buFontTx/>
              <a:buNone/>
            </a:pPr>
            <a:r>
              <a:rPr lang="en-US" smtClean="0"/>
              <a:t>  </a:t>
            </a:r>
          </a:p>
          <a:p>
            <a:pPr algn="ctr" eaLnBrk="1" hangingPunct="1">
              <a:buFontTx/>
              <a:buNone/>
            </a:pPr>
            <a:r>
              <a:rPr lang="en-US" smtClean="0"/>
              <a:t>            reliant on parents support.</a:t>
            </a:r>
          </a:p>
          <a:p>
            <a:pPr algn="ctr" eaLnBrk="1" hangingPunct="1">
              <a:buFontTx/>
              <a:buNone/>
            </a:pPr>
            <a:endParaRPr lang="en-US" smtClean="0"/>
          </a:p>
          <a:p>
            <a:pPr eaLnBrk="1" hangingPunct="1">
              <a:buFontTx/>
              <a:buNone/>
            </a:pPr>
            <a:r>
              <a:rPr lang="en-US" smtClean="0"/>
              <a:t> In Children – resistance to growing up is manifested as fear of looking up., which causes vertigo.</a:t>
            </a:r>
          </a:p>
          <a:p>
            <a:pPr eaLnBrk="1" hangingPunct="1">
              <a:buFontTx/>
              <a:buNone/>
            </a:pPr>
            <a:endParaRPr lang="en-US" smtClean="0"/>
          </a:p>
        </p:txBody>
      </p:sp>
      <p:sp>
        <p:nvSpPr>
          <p:cNvPr id="76804" name="Line 4"/>
          <p:cNvSpPr>
            <a:spLocks noChangeShapeType="1"/>
          </p:cNvSpPr>
          <p:nvPr/>
        </p:nvSpPr>
        <p:spPr bwMode="auto">
          <a:xfrm>
            <a:off x="4724400" y="1143000"/>
            <a:ext cx="0" cy="609600"/>
          </a:xfrm>
          <a:prstGeom prst="line">
            <a:avLst/>
          </a:prstGeom>
          <a:noFill/>
          <a:ln w="38100" cmpd="dbl">
            <a:solidFill>
              <a:schemeClr val="bg1"/>
            </a:solidFill>
            <a:round/>
            <a:headEnd/>
            <a:tailEnd type="stealth" w="lg" len="lg"/>
          </a:ln>
        </p:spPr>
        <p:txBody>
          <a:bodyPr/>
          <a:lstStyle/>
          <a:p>
            <a:endParaRPr lang="en-US"/>
          </a:p>
        </p:txBody>
      </p:sp>
      <p:sp>
        <p:nvSpPr>
          <p:cNvPr id="76805" name="Line 5"/>
          <p:cNvSpPr>
            <a:spLocks noChangeShapeType="1"/>
          </p:cNvSpPr>
          <p:nvPr/>
        </p:nvSpPr>
        <p:spPr bwMode="auto">
          <a:xfrm>
            <a:off x="4800600" y="2819400"/>
            <a:ext cx="0" cy="533400"/>
          </a:xfrm>
          <a:prstGeom prst="line">
            <a:avLst/>
          </a:prstGeom>
          <a:noFill/>
          <a:ln w="38100" cmpd="dbl">
            <a:solidFill>
              <a:schemeClr val="bg1"/>
            </a:solidFill>
            <a:round/>
            <a:headEnd/>
            <a:tailEnd type="stealth" w="lg" len="lg"/>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heel(4)">
                                      <p:cBhvr>
                                        <p:cTn id="7" dur="2000"/>
                                        <p:tgtEl>
                                          <p:spTgt spid="768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804"/>
                                        </p:tgtEl>
                                        <p:attrNameLst>
                                          <p:attrName>style.visibility</p:attrName>
                                        </p:attrNameLst>
                                      </p:cBhvr>
                                      <p:to>
                                        <p:strVal val="visible"/>
                                      </p:to>
                                    </p:set>
                                    <p:anim calcmode="lin" valueType="num">
                                      <p:cBhvr additive="base">
                                        <p:cTn id="12" dur="500" fill="hold"/>
                                        <p:tgtEl>
                                          <p:spTgt spid="76804"/>
                                        </p:tgtEl>
                                        <p:attrNameLst>
                                          <p:attrName>ppt_x</p:attrName>
                                        </p:attrNameLst>
                                      </p:cBhvr>
                                      <p:tavLst>
                                        <p:tav tm="0">
                                          <p:val>
                                            <p:strVal val="#ppt_x"/>
                                          </p:val>
                                        </p:tav>
                                        <p:tav tm="100000">
                                          <p:val>
                                            <p:strVal val="#ppt_x"/>
                                          </p:val>
                                        </p:tav>
                                      </p:tavLst>
                                    </p:anim>
                                    <p:anim calcmode="lin" valueType="num">
                                      <p:cBhvr additive="base">
                                        <p:cTn id="13" dur="500" fill="hold"/>
                                        <p:tgtEl>
                                          <p:spTgt spid="7680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76803">
                                            <p:txEl>
                                              <p:pRg st="2" end="2"/>
                                            </p:txEl>
                                          </p:spTgt>
                                        </p:tgtEl>
                                        <p:attrNameLst>
                                          <p:attrName>style.visibility</p:attrName>
                                        </p:attrNameLst>
                                      </p:cBhvr>
                                      <p:to>
                                        <p:strVal val="visible"/>
                                      </p:to>
                                    </p:set>
                                    <p:animEffect transition="in" filter="wheel(4)">
                                      <p:cBhvr>
                                        <p:cTn id="18" dur="2000"/>
                                        <p:tgtEl>
                                          <p:spTgt spid="7680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76805"/>
                                        </p:tgtEl>
                                        <p:attrNameLst>
                                          <p:attrName>style.visibility</p:attrName>
                                        </p:attrNameLst>
                                      </p:cBhvr>
                                      <p:to>
                                        <p:strVal val="visible"/>
                                      </p:to>
                                    </p:set>
                                    <p:anim from="(-#ppt_w/2)" to="(#ppt_x)" calcmode="lin" valueType="num">
                                      <p:cBhvr>
                                        <p:cTn id="23" dur="600" fill="hold">
                                          <p:stCondLst>
                                            <p:cond delay="0"/>
                                          </p:stCondLst>
                                        </p:cTn>
                                        <p:tgtEl>
                                          <p:spTgt spid="76805"/>
                                        </p:tgtEl>
                                        <p:attrNameLst>
                                          <p:attrName>ppt_x</p:attrName>
                                        </p:attrNameLst>
                                      </p:cBhvr>
                                    </p:anim>
                                    <p:anim from="0" to="-1.0" calcmode="lin" valueType="num">
                                      <p:cBhvr>
                                        <p:cTn id="24" dur="200" decel="50000" autoRev="1" fill="hold">
                                          <p:stCondLst>
                                            <p:cond delay="600"/>
                                          </p:stCondLst>
                                        </p:cTn>
                                        <p:tgtEl>
                                          <p:spTgt spid="76805"/>
                                        </p:tgtEl>
                                        <p:attrNameLst>
                                          <p:attrName>xshear</p:attrName>
                                        </p:attrNameLst>
                                      </p:cBhvr>
                                    </p:anim>
                                    <p:animScale>
                                      <p:cBhvr>
                                        <p:cTn id="25" dur="200" decel="100000" autoRev="1" fill="hold">
                                          <p:stCondLst>
                                            <p:cond delay="600"/>
                                          </p:stCondLst>
                                        </p:cTn>
                                        <p:tgtEl>
                                          <p:spTgt spid="76805"/>
                                        </p:tgtEl>
                                      </p:cBhvr>
                                      <p:from x="100000" y="100000"/>
                                      <p:to x="80000" y="100000"/>
                                    </p:animScale>
                                    <p:anim by="(#ppt_h/3+#ppt_w*0.1)" calcmode="lin" valueType="num">
                                      <p:cBhvr additive="sum">
                                        <p:cTn id="26" dur="200" decel="100000" autoRev="1" fill="hold">
                                          <p:stCondLst>
                                            <p:cond delay="600"/>
                                          </p:stCondLst>
                                        </p:cTn>
                                        <p:tgtEl>
                                          <p:spTgt spid="76805"/>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76803">
                                            <p:txEl>
                                              <p:pRg st="4" end="4"/>
                                            </p:txEl>
                                          </p:spTgt>
                                        </p:tgtEl>
                                        <p:attrNameLst>
                                          <p:attrName>style.visibility</p:attrName>
                                        </p:attrNameLst>
                                      </p:cBhvr>
                                      <p:to>
                                        <p:strVal val="visible"/>
                                      </p:to>
                                    </p:set>
                                    <p:animEffect transition="in" filter="wheel(4)">
                                      <p:cBhvr>
                                        <p:cTn id="31" dur="2000"/>
                                        <p:tgtEl>
                                          <p:spTgt spid="7680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76803">
                                            <p:txEl>
                                              <p:pRg st="6" end="6"/>
                                            </p:txEl>
                                          </p:spTgt>
                                        </p:tgtEl>
                                        <p:attrNameLst>
                                          <p:attrName>style.visibility</p:attrName>
                                        </p:attrNameLst>
                                      </p:cBhvr>
                                      <p:to>
                                        <p:strVal val="visible"/>
                                      </p:to>
                                    </p:set>
                                    <p:animEffect transition="in" filter="wipe(down)">
                                      <p:cBhvr>
                                        <p:cTn id="36" dur="500"/>
                                        <p:tgtEl>
                                          <p:spTgt spid="768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animBg="1"/>
      <p:bldP spid="7680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152400" y="0"/>
            <a:ext cx="8991600" cy="6858000"/>
          </a:xfrm>
        </p:spPr>
        <p:txBody>
          <a:bodyPr/>
          <a:lstStyle/>
          <a:p>
            <a:pPr eaLnBrk="1" hangingPunct="1">
              <a:buFontTx/>
              <a:buNone/>
            </a:pPr>
            <a:endParaRPr lang="en-US" smtClean="0">
              <a:solidFill>
                <a:srgbClr val="800000"/>
              </a:solidFill>
            </a:endParaRPr>
          </a:p>
          <a:p>
            <a:pPr eaLnBrk="1" hangingPunct="1">
              <a:buFontTx/>
              <a:buNone/>
            </a:pPr>
            <a:endParaRPr lang="en-US" smtClean="0">
              <a:solidFill>
                <a:srgbClr val="800000"/>
              </a:solidFill>
            </a:endParaRPr>
          </a:p>
          <a:p>
            <a:pPr eaLnBrk="1" hangingPunct="1">
              <a:buFontTx/>
              <a:buNone/>
            </a:pPr>
            <a:r>
              <a:rPr lang="en-US" smtClean="0">
                <a:solidFill>
                  <a:srgbClr val="FFFF00"/>
                </a:solidFill>
              </a:rPr>
              <a:t>As the child grows – dependence is directed away from the family, towards the opposite sex.</a:t>
            </a:r>
          </a:p>
          <a:p>
            <a:pPr eaLnBrk="1" hangingPunct="1">
              <a:buFontTx/>
              <a:buNone/>
            </a:pPr>
            <a:r>
              <a:rPr lang="en-US" smtClean="0"/>
              <a:t>She has morbid dread of opposite sex, but more often we find that puls responding to her simple sensual needs, is easily attracted to men. </a:t>
            </a:r>
          </a:p>
          <a:p>
            <a:pPr eaLnBrk="1" hangingPunct="1">
              <a:buFontTx/>
              <a:buNone/>
            </a:pPr>
            <a:r>
              <a:rPr lang="en-US" smtClean="0">
                <a:solidFill>
                  <a:srgbClr val="FFFF00"/>
                </a:solidFill>
              </a:rPr>
              <a:t>She easily falls in love, can have 3 affairs in an yr.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animEffect transition="in" filter="plus(in)">
                                      <p:cBhvr>
                                        <p:cTn id="7" dur="2000"/>
                                        <p:tgtEl>
                                          <p:spTgt spid="8192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81923">
                                            <p:txEl>
                                              <p:pRg st="3" end="3"/>
                                            </p:txEl>
                                          </p:spTgt>
                                        </p:tgtEl>
                                        <p:attrNameLst>
                                          <p:attrName>style.visibility</p:attrName>
                                        </p:attrNameLst>
                                      </p:cBhvr>
                                      <p:to>
                                        <p:strVal val="visible"/>
                                      </p:to>
                                    </p:set>
                                    <p:animEffect transition="in" filter="plus(in)">
                                      <p:cBhvr>
                                        <p:cTn id="12" dur="2000"/>
                                        <p:tgtEl>
                                          <p:spTgt spid="819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1923">
                                            <p:txEl>
                                              <p:pRg st="4" end="4"/>
                                            </p:txEl>
                                          </p:spTgt>
                                        </p:tgtEl>
                                        <p:attrNameLst>
                                          <p:attrName>style.visibility</p:attrName>
                                        </p:attrNameLst>
                                      </p:cBhvr>
                                      <p:to>
                                        <p:strVal val="visible"/>
                                      </p:to>
                                    </p:set>
                                    <p:animEffect transition="in" filter="plus(in)">
                                      <p:cBhvr>
                                        <p:cTn id="17" dur="2000"/>
                                        <p:tgtEl>
                                          <p:spTgt spid="819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0" y="0"/>
            <a:ext cx="9144000" cy="6858000"/>
          </a:xfrm>
        </p:spPr>
        <p:txBody>
          <a:bodyPr/>
          <a:lstStyle/>
          <a:p>
            <a:pPr eaLnBrk="1" hangingPunct="1">
              <a:lnSpc>
                <a:spcPct val="90000"/>
              </a:lnSpc>
              <a:buFontTx/>
              <a:buNone/>
            </a:pPr>
            <a:endParaRPr lang="en-US" smtClean="0"/>
          </a:p>
          <a:p>
            <a:pPr eaLnBrk="1" hangingPunct="1">
              <a:lnSpc>
                <a:spcPct val="90000"/>
              </a:lnSpc>
              <a:buFontTx/>
              <a:buNone/>
            </a:pPr>
            <a:endParaRPr lang="en-US" smtClean="0"/>
          </a:p>
          <a:p>
            <a:pPr eaLnBrk="1" hangingPunct="1">
              <a:lnSpc>
                <a:spcPct val="90000"/>
              </a:lnSpc>
              <a:buFontTx/>
              <a:buNone/>
            </a:pPr>
            <a:r>
              <a:rPr lang="en-US" smtClean="0"/>
              <a:t>Puls man acquire support of one or sometimes two strong women to get through life.</a:t>
            </a:r>
          </a:p>
          <a:p>
            <a:pPr eaLnBrk="1" hangingPunct="1">
              <a:lnSpc>
                <a:spcPct val="90000"/>
              </a:lnSpc>
              <a:buFontTx/>
              <a:buNone/>
            </a:pPr>
            <a:endParaRPr lang="en-US" smtClean="0"/>
          </a:p>
          <a:p>
            <a:pPr eaLnBrk="1" hangingPunct="1">
              <a:lnSpc>
                <a:spcPct val="90000"/>
              </a:lnSpc>
              <a:buFontTx/>
              <a:buNone/>
            </a:pPr>
            <a:endParaRPr lang="en-US" smtClean="0"/>
          </a:p>
          <a:p>
            <a:pPr eaLnBrk="1" hangingPunct="1">
              <a:lnSpc>
                <a:spcPct val="90000"/>
              </a:lnSpc>
              <a:buFontTx/>
              <a:buNone/>
            </a:pPr>
            <a:r>
              <a:rPr lang="en-US" smtClean="0"/>
              <a:t>Many a long, happy marriages is due to one of the spouses being largely pulsated. Even Lyco would claim to play similar role in marriage with a mere difference that he would be lying.</a:t>
            </a:r>
          </a:p>
          <a:p>
            <a:pPr eaLnBrk="1" hangingPunct="1">
              <a:lnSpc>
                <a:spcPct val="90000"/>
              </a:lnSpc>
              <a:buFontTx/>
              <a:buNone/>
            </a:pPr>
            <a:endParaRPr lang="en-US" smtClean="0"/>
          </a:p>
          <a:p>
            <a:pPr eaLnBrk="1" hangingPunct="1">
              <a:lnSpc>
                <a:spcPct val="90000"/>
              </a:lnSpc>
              <a:buFontTx/>
              <a:buNone/>
            </a:pPr>
            <a:r>
              <a:rPr lang="en-US" smtClean="0"/>
              <a:t>Puls women basically wants to get married and have children.</a:t>
            </a:r>
          </a:p>
          <a:p>
            <a:pPr eaLnBrk="1" hangingPunct="1">
              <a:lnSpc>
                <a:spcPct val="90000"/>
              </a:lnSpc>
              <a:buFontTx/>
              <a:buNone/>
            </a:pPr>
            <a:endParaRPr lang="en-US" smtClean="0"/>
          </a:p>
          <a:p>
            <a:pPr eaLnBrk="1" hangingPunct="1">
              <a:lnSpc>
                <a:spcPct val="90000"/>
              </a:lnSpc>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0115">
                                            <p:txEl>
                                              <p:pRg st="2" end="2"/>
                                            </p:txEl>
                                          </p:spTgt>
                                        </p:tgtEl>
                                        <p:attrNameLst>
                                          <p:attrName>style.visibility</p:attrName>
                                        </p:attrNameLst>
                                      </p:cBhvr>
                                      <p:to>
                                        <p:strVal val="visible"/>
                                      </p:to>
                                    </p:set>
                                    <p:anim calcmode="lin" valueType="num">
                                      <p:cBhvr>
                                        <p:cTn id="7" dur="500" fill="hold"/>
                                        <p:tgtEl>
                                          <p:spTgt spid="9011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011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011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90115">
                                            <p:txEl>
                                              <p:pRg st="5" end="5"/>
                                            </p:txEl>
                                          </p:spTgt>
                                        </p:tgtEl>
                                        <p:attrNameLst>
                                          <p:attrName>style.visibility</p:attrName>
                                        </p:attrNameLst>
                                      </p:cBhvr>
                                      <p:to>
                                        <p:strVal val="visible"/>
                                      </p:to>
                                    </p:set>
                                    <p:anim calcmode="lin" valueType="num">
                                      <p:cBhvr>
                                        <p:cTn id="14" dur="500" fill="hold"/>
                                        <p:tgtEl>
                                          <p:spTgt spid="90115">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90115">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90115">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90115">
                                            <p:txEl>
                                              <p:pRg st="7" end="7"/>
                                            </p:txEl>
                                          </p:spTgt>
                                        </p:tgtEl>
                                        <p:attrNameLst>
                                          <p:attrName>style.visibility</p:attrName>
                                        </p:attrNameLst>
                                      </p:cBhvr>
                                      <p:to>
                                        <p:strVal val="visible"/>
                                      </p:to>
                                    </p:set>
                                    <p:anim calcmode="lin" valueType="num">
                                      <p:cBhvr>
                                        <p:cTn id="21" dur="500" fill="hold"/>
                                        <p:tgtEl>
                                          <p:spTgt spid="90115">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90115">
                                            <p:txEl>
                                              <p:pRg st="7" end="7"/>
                                            </p:txEl>
                                          </p:spTgt>
                                        </p:tgtEl>
                                        <p:attrNameLst>
                                          <p:attrName>ppt_h</p:attrName>
                                        </p:attrNameLst>
                                      </p:cBhvr>
                                      <p:tavLst>
                                        <p:tav tm="0">
                                          <p:val>
                                            <p:fltVal val="0"/>
                                          </p:val>
                                        </p:tav>
                                        <p:tav tm="100000">
                                          <p:val>
                                            <p:strVal val="#ppt_h"/>
                                          </p:val>
                                        </p:tav>
                                      </p:tavLst>
                                    </p:anim>
                                    <p:animEffect transition="in" filter="fade">
                                      <p:cBhvr>
                                        <p:cTn id="23" dur="500"/>
                                        <p:tgtEl>
                                          <p:spTgt spid="90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a:xfrm>
            <a:off x="0" y="0"/>
            <a:ext cx="9144000" cy="6858000"/>
          </a:xfrm>
        </p:spPr>
        <p:txBody>
          <a:bodyPr>
            <a:normAutofit fontScale="92500" lnSpcReduction="20000"/>
          </a:bodyPr>
          <a:lstStyle/>
          <a:p>
            <a:pPr eaLnBrk="1" hangingPunct="1">
              <a:buFontTx/>
              <a:buNone/>
              <a:defRPr/>
            </a:pPr>
            <a:endParaRPr lang="en-US" smtClean="0"/>
          </a:p>
          <a:p>
            <a:pPr eaLnBrk="1" hangingPunct="1">
              <a:buFontTx/>
              <a:buNone/>
              <a:defRPr/>
            </a:pPr>
            <a:r>
              <a:rPr lang="en-US" smtClean="0">
                <a:latin typeface="Rockwell Extra Bold" pitchFamily="18" charset="0"/>
              </a:rPr>
              <a:t>Companionability</a:t>
            </a:r>
            <a:r>
              <a:rPr lang="en-US" smtClean="0"/>
              <a:t> - Inherently friendly; after initial shyness she relates naturally and effortlessly making others feel comfortable in her (accepting) presence.</a:t>
            </a:r>
          </a:p>
          <a:p>
            <a:pPr eaLnBrk="1" hangingPunct="1">
              <a:buFontTx/>
              <a:buNone/>
              <a:defRPr/>
            </a:pPr>
            <a:r>
              <a:rPr lang="en-US" smtClean="0"/>
              <a:t>Sulphur- Male counterpart for sociability</a:t>
            </a:r>
          </a:p>
          <a:p>
            <a:pPr eaLnBrk="1" hangingPunct="1">
              <a:buFontTx/>
              <a:buNone/>
              <a:defRPr/>
            </a:pPr>
            <a:endParaRPr lang="en-US" smtClean="0"/>
          </a:p>
          <a:p>
            <a:pPr eaLnBrk="1" hangingPunct="1">
              <a:buFontTx/>
              <a:buNone/>
              <a:defRPr/>
            </a:pPr>
            <a:r>
              <a:rPr lang="en-US" b="1" smtClean="0">
                <a:latin typeface="Rockwell Extra Bold" pitchFamily="18" charset="0"/>
              </a:rPr>
              <a:t>Puls </a:t>
            </a:r>
            <a:r>
              <a:rPr lang="en-US" smtClean="0"/>
              <a:t> -In her free time wishes to visit fiends.</a:t>
            </a:r>
          </a:p>
          <a:p>
            <a:pPr eaLnBrk="1" hangingPunct="1">
              <a:buFontTx/>
              <a:buNone/>
              <a:defRPr/>
            </a:pPr>
            <a:r>
              <a:rPr lang="en-US" smtClean="0">
                <a:latin typeface="Rockwell Extra Bold" pitchFamily="18" charset="0"/>
              </a:rPr>
              <a:t>Tuberculinium</a:t>
            </a:r>
            <a:r>
              <a:rPr lang="en-US" smtClean="0"/>
              <a:t> - Desire to travel &amp; see new places.</a:t>
            </a:r>
          </a:p>
          <a:p>
            <a:pPr eaLnBrk="1" hangingPunct="1">
              <a:buFontTx/>
              <a:buNone/>
              <a:defRPr/>
            </a:pPr>
            <a:r>
              <a:rPr lang="en-US" smtClean="0">
                <a:latin typeface="Rockwell Extra Bold" pitchFamily="18" charset="0"/>
              </a:rPr>
              <a:t>Lachesis </a:t>
            </a:r>
            <a:r>
              <a:rPr lang="en-US" smtClean="0"/>
              <a:t>– Go on a shopping.</a:t>
            </a:r>
          </a:p>
          <a:p>
            <a:pPr eaLnBrk="1" hangingPunct="1">
              <a:buFontTx/>
              <a:buNone/>
              <a:defRPr/>
            </a:pPr>
            <a:r>
              <a:rPr lang="en-US" smtClean="0">
                <a:latin typeface="Rockwell Extra Bold" pitchFamily="18" charset="0"/>
              </a:rPr>
              <a:t>Phosphorus </a:t>
            </a:r>
            <a:r>
              <a:rPr lang="en-US" smtClean="0"/>
              <a:t>– spend evening at the opera or theatre.</a:t>
            </a:r>
          </a:p>
          <a:p>
            <a:pPr eaLnBrk="1" hangingPunct="1">
              <a:buFontTx/>
              <a:buNone/>
              <a:defRPr/>
            </a:pPr>
            <a:r>
              <a:rPr lang="en-US" smtClean="0">
                <a:latin typeface="Rockwell Extra Bold" pitchFamily="18" charset="0"/>
              </a:rPr>
              <a:t>Nat. Mur</a:t>
            </a:r>
            <a:r>
              <a:rPr lang="en-US" smtClean="0"/>
              <a:t> – be with a close friend., cent a vacation in cottage.</a:t>
            </a:r>
          </a:p>
          <a:p>
            <a:pPr eaLnBrk="1" hangingPunct="1">
              <a:buFontTx/>
              <a:buNone/>
              <a:defRPr/>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8307">
                                            <p:txEl>
                                              <p:pRg st="1" end="1"/>
                                            </p:txEl>
                                          </p:spTgt>
                                        </p:tgtEl>
                                        <p:attrNameLst>
                                          <p:attrName>style.visibility</p:attrName>
                                        </p:attrNameLst>
                                      </p:cBhvr>
                                      <p:to>
                                        <p:strVal val="visible"/>
                                      </p:to>
                                    </p:set>
                                    <p:animEffect transition="in" filter="randombar(horizontal)">
                                      <p:cBhvr>
                                        <p:cTn id="7" dur="500"/>
                                        <p:tgtEl>
                                          <p:spTgt spid="983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8307">
                                            <p:txEl>
                                              <p:pRg st="2" end="2"/>
                                            </p:txEl>
                                          </p:spTgt>
                                        </p:tgtEl>
                                        <p:attrNameLst>
                                          <p:attrName>style.visibility</p:attrName>
                                        </p:attrNameLst>
                                      </p:cBhvr>
                                      <p:to>
                                        <p:strVal val="visible"/>
                                      </p:to>
                                    </p:set>
                                    <p:animEffect transition="in" filter="wipe(down)">
                                      <p:cBhvr>
                                        <p:cTn id="12" dur="500"/>
                                        <p:tgtEl>
                                          <p:spTgt spid="983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8307">
                                            <p:txEl>
                                              <p:pRg st="4" end="4"/>
                                            </p:txEl>
                                          </p:spTgt>
                                        </p:tgtEl>
                                        <p:attrNameLst>
                                          <p:attrName>style.visibility</p:attrName>
                                        </p:attrNameLst>
                                      </p:cBhvr>
                                      <p:to>
                                        <p:strVal val="visible"/>
                                      </p:to>
                                    </p:set>
                                    <p:animEffect transition="in" filter="wipe(down)">
                                      <p:cBhvr>
                                        <p:cTn id="17" dur="500"/>
                                        <p:tgtEl>
                                          <p:spTgt spid="983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8307">
                                            <p:txEl>
                                              <p:pRg st="5" end="5"/>
                                            </p:txEl>
                                          </p:spTgt>
                                        </p:tgtEl>
                                        <p:attrNameLst>
                                          <p:attrName>style.visibility</p:attrName>
                                        </p:attrNameLst>
                                      </p:cBhvr>
                                      <p:to>
                                        <p:strVal val="visible"/>
                                      </p:to>
                                    </p:set>
                                    <p:animEffect transition="in" filter="wipe(down)">
                                      <p:cBhvr>
                                        <p:cTn id="22" dur="500"/>
                                        <p:tgtEl>
                                          <p:spTgt spid="9830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8307">
                                            <p:txEl>
                                              <p:pRg st="6" end="6"/>
                                            </p:txEl>
                                          </p:spTgt>
                                        </p:tgtEl>
                                        <p:attrNameLst>
                                          <p:attrName>style.visibility</p:attrName>
                                        </p:attrNameLst>
                                      </p:cBhvr>
                                      <p:to>
                                        <p:strVal val="visible"/>
                                      </p:to>
                                    </p:set>
                                    <p:animEffect transition="in" filter="wipe(down)">
                                      <p:cBhvr>
                                        <p:cTn id="27" dur="500"/>
                                        <p:tgtEl>
                                          <p:spTgt spid="9830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8307">
                                            <p:txEl>
                                              <p:pRg st="7" end="7"/>
                                            </p:txEl>
                                          </p:spTgt>
                                        </p:tgtEl>
                                        <p:attrNameLst>
                                          <p:attrName>style.visibility</p:attrName>
                                        </p:attrNameLst>
                                      </p:cBhvr>
                                      <p:to>
                                        <p:strVal val="visible"/>
                                      </p:to>
                                    </p:set>
                                    <p:animEffect transition="in" filter="wipe(down)">
                                      <p:cBhvr>
                                        <p:cTn id="32" dur="500"/>
                                        <p:tgtEl>
                                          <p:spTgt spid="9830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8307">
                                            <p:txEl>
                                              <p:pRg st="8" end="8"/>
                                            </p:txEl>
                                          </p:spTgt>
                                        </p:tgtEl>
                                        <p:attrNameLst>
                                          <p:attrName>style.visibility</p:attrName>
                                        </p:attrNameLst>
                                      </p:cBhvr>
                                      <p:to>
                                        <p:strVal val="visible"/>
                                      </p:to>
                                    </p:set>
                                    <p:animEffect transition="in" filter="wipe(down)">
                                      <p:cBhvr>
                                        <p:cTn id="37" dur="500"/>
                                        <p:tgtEl>
                                          <p:spTgt spid="983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idx="1"/>
          </p:nvPr>
        </p:nvSpPr>
        <p:spPr>
          <a:xfrm>
            <a:off x="0" y="152400"/>
            <a:ext cx="9144000" cy="6705600"/>
          </a:xfrm>
        </p:spPr>
        <p:txBody>
          <a:bodyPr/>
          <a:lstStyle/>
          <a:p>
            <a:pPr eaLnBrk="1" hangingPunct="1">
              <a:buFontTx/>
              <a:buNone/>
              <a:defRPr/>
            </a:pPr>
            <a:r>
              <a:rPr lang="en-US" smtClean="0">
                <a:latin typeface="Rockwell Extra Bold" pitchFamily="18" charset="0"/>
              </a:rPr>
              <a:t>Arsenic</a:t>
            </a:r>
            <a:r>
              <a:rPr lang="en-US" smtClean="0"/>
              <a:t> - Just stay at home &amp; finally have time to work on his music, painting or writing.</a:t>
            </a:r>
          </a:p>
          <a:p>
            <a:pPr eaLnBrk="1" hangingPunct="1">
              <a:buFontTx/>
              <a:buNone/>
              <a:defRPr/>
            </a:pPr>
            <a:r>
              <a:rPr lang="en-US" smtClean="0">
                <a:latin typeface="Rockwell Extra Bold" pitchFamily="18" charset="0"/>
              </a:rPr>
              <a:t>Medorrhinum</a:t>
            </a:r>
            <a:r>
              <a:rPr lang="en-US" smtClean="0"/>
              <a:t> –spend time at the Seaside.</a:t>
            </a:r>
          </a:p>
          <a:p>
            <a:pPr eaLnBrk="1" hangingPunct="1">
              <a:buFontTx/>
              <a:buNone/>
              <a:defRPr/>
            </a:pPr>
            <a:r>
              <a:rPr lang="en-US" smtClean="0">
                <a:latin typeface="Rockwell Extra Bold" pitchFamily="18" charset="0"/>
              </a:rPr>
              <a:t>Sulphur </a:t>
            </a:r>
            <a:r>
              <a:rPr lang="en-US" smtClean="0"/>
              <a:t>- Be in library.</a:t>
            </a:r>
          </a:p>
          <a:p>
            <a:pPr eaLnBrk="1" hangingPunct="1">
              <a:buFontTx/>
              <a:buNone/>
              <a:defRPr/>
            </a:pPr>
            <a:endParaRPr lang="en-US" smtClean="0">
              <a:latin typeface="Rockwell Extra Bold" pitchFamily="18" charset="0"/>
            </a:endParaRPr>
          </a:p>
          <a:p>
            <a:pPr eaLnBrk="1" hangingPunct="1">
              <a:buFontTx/>
              <a:buNone/>
              <a:defRPr/>
            </a:pPr>
            <a:r>
              <a:rPr lang="en-US" smtClean="0">
                <a:latin typeface="Rockwell Extra Bold" pitchFamily="18" charset="0"/>
              </a:rPr>
              <a:t>Flexibility -  </a:t>
            </a:r>
            <a:r>
              <a:rPr lang="en-US" smtClean="0"/>
              <a:t>manifested in two ways, Indecisiveness and through adaptability</a:t>
            </a:r>
          </a:p>
          <a:p>
            <a:pPr eaLnBrk="1" hangingPunct="1">
              <a:buFontTx/>
              <a:buNone/>
              <a:defRPr/>
            </a:pPr>
            <a:endParaRPr lang="en-US" smtClean="0">
              <a:latin typeface="Rockwell Extra Bold" pitchFamily="18" charset="0"/>
            </a:endParaRPr>
          </a:p>
          <a:p>
            <a:pPr eaLnBrk="1" hangingPunct="1">
              <a:buFontTx/>
              <a:buNone/>
              <a:defRPr/>
            </a:pPr>
            <a:r>
              <a:rPr lang="en-US" smtClean="0">
                <a:latin typeface="Rockwell Extra Bold" pitchFamily="18" charset="0"/>
              </a:rPr>
              <a:t>Emotionalism -  </a:t>
            </a:r>
            <a:r>
              <a:rPr lang="en-US" smtClean="0"/>
              <a:t>is marked by fluctuation, self-pity &amp; sentimentality,  self-pity - noted in tone of baby’s cry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Effect transition="in" filter="plus(in)">
                                      <p:cBhvr>
                                        <p:cTn id="7" dur="2000"/>
                                        <p:tgtEl>
                                          <p:spTgt spid="104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4451">
                                            <p:txEl>
                                              <p:pRg st="1" end="1"/>
                                            </p:txEl>
                                          </p:spTgt>
                                        </p:tgtEl>
                                        <p:attrNameLst>
                                          <p:attrName>style.visibility</p:attrName>
                                        </p:attrNameLst>
                                      </p:cBhvr>
                                      <p:to>
                                        <p:strVal val="visible"/>
                                      </p:to>
                                    </p:set>
                                    <p:animEffect transition="in" filter="randombar(horizontal)">
                                      <p:cBhvr>
                                        <p:cTn id="12" dur="500"/>
                                        <p:tgtEl>
                                          <p:spTgt spid="104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04451">
                                            <p:txEl>
                                              <p:pRg st="2" end="2"/>
                                            </p:txEl>
                                          </p:spTgt>
                                        </p:tgtEl>
                                        <p:attrNameLst>
                                          <p:attrName>style.visibility</p:attrName>
                                        </p:attrNameLst>
                                      </p:cBhvr>
                                      <p:to>
                                        <p:strVal val="visible"/>
                                      </p:to>
                                    </p:set>
                                    <p:anim calcmode="lin" valueType="num">
                                      <p:cBhvr>
                                        <p:cTn id="17" dur="1000" fill="hold"/>
                                        <p:tgtEl>
                                          <p:spTgt spid="104451">
                                            <p:txEl>
                                              <p:pRg st="2" end="2"/>
                                            </p:txEl>
                                          </p:spTgt>
                                        </p:tgtEl>
                                        <p:attrNameLst>
                                          <p:attrName>ppt_w</p:attrName>
                                        </p:attrNameLst>
                                      </p:cBhvr>
                                      <p:tavLst>
                                        <p:tav tm="0">
                                          <p:val>
                                            <p:strVal val="#ppt_w+.3"/>
                                          </p:val>
                                        </p:tav>
                                        <p:tav tm="100000">
                                          <p:val>
                                            <p:strVal val="#ppt_w"/>
                                          </p:val>
                                        </p:tav>
                                      </p:tavLst>
                                    </p:anim>
                                    <p:anim calcmode="lin" valueType="num">
                                      <p:cBhvr>
                                        <p:cTn id="18" dur="1000" fill="hold"/>
                                        <p:tgtEl>
                                          <p:spTgt spid="104451">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445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nodeType="clickEffect">
                                  <p:stCondLst>
                                    <p:cond delay="0"/>
                                  </p:stCondLst>
                                  <p:childTnLst>
                                    <p:set>
                                      <p:cBhvr>
                                        <p:cTn id="23" dur="1" fill="hold">
                                          <p:stCondLst>
                                            <p:cond delay="0"/>
                                          </p:stCondLst>
                                        </p:cTn>
                                        <p:tgtEl>
                                          <p:spTgt spid="104451">
                                            <p:txEl>
                                              <p:pRg st="4" end="4"/>
                                            </p:txEl>
                                          </p:spTgt>
                                        </p:tgtEl>
                                        <p:attrNameLst>
                                          <p:attrName>style.visibility</p:attrName>
                                        </p:attrNameLst>
                                      </p:cBhvr>
                                      <p:to>
                                        <p:strVal val="visible"/>
                                      </p:to>
                                    </p:set>
                                    <p:anim from="(-#ppt_w/2)" to="(#ppt_x)" calcmode="lin" valueType="num">
                                      <p:cBhvr>
                                        <p:cTn id="24" dur="600" fill="hold">
                                          <p:stCondLst>
                                            <p:cond delay="0"/>
                                          </p:stCondLst>
                                        </p:cTn>
                                        <p:tgtEl>
                                          <p:spTgt spid="104451">
                                            <p:txEl>
                                              <p:pRg st="4" end="4"/>
                                            </p:txEl>
                                          </p:spTgt>
                                        </p:tgtEl>
                                        <p:attrNameLst>
                                          <p:attrName>ppt_x</p:attrName>
                                        </p:attrNameLst>
                                      </p:cBhvr>
                                    </p:anim>
                                    <p:anim from="0" to="-1.0" calcmode="lin" valueType="num">
                                      <p:cBhvr>
                                        <p:cTn id="25" dur="200" decel="50000" autoRev="1" fill="hold">
                                          <p:stCondLst>
                                            <p:cond delay="600"/>
                                          </p:stCondLst>
                                        </p:cTn>
                                        <p:tgtEl>
                                          <p:spTgt spid="104451">
                                            <p:txEl>
                                              <p:pRg st="4" end="4"/>
                                            </p:txEl>
                                          </p:spTgt>
                                        </p:tgtEl>
                                        <p:attrNameLst>
                                          <p:attrName>xshear</p:attrName>
                                        </p:attrNameLst>
                                      </p:cBhvr>
                                    </p:anim>
                                    <p:animScale>
                                      <p:cBhvr>
                                        <p:cTn id="26" dur="200" decel="100000" autoRev="1" fill="hold">
                                          <p:stCondLst>
                                            <p:cond delay="600"/>
                                          </p:stCondLst>
                                        </p:cTn>
                                        <p:tgtEl>
                                          <p:spTgt spid="104451">
                                            <p:txEl>
                                              <p:pRg st="4" end="4"/>
                                            </p:txEl>
                                          </p:spTgt>
                                        </p:tgtEl>
                                      </p:cBhvr>
                                      <p:from x="100000" y="100000"/>
                                      <p:to x="80000" y="100000"/>
                                    </p:animScale>
                                    <p:anim by="(#ppt_h/3+#ppt_w*0.1)" calcmode="lin" valueType="num">
                                      <p:cBhvr additive="sum">
                                        <p:cTn id="27" dur="200" decel="100000" autoRev="1" fill="hold">
                                          <p:stCondLst>
                                            <p:cond delay="600"/>
                                          </p:stCondLst>
                                        </p:cTn>
                                        <p:tgtEl>
                                          <p:spTgt spid="104451">
                                            <p:txEl>
                                              <p:pRg st="4" end="4"/>
                                            </p:txEl>
                                          </p:spTgt>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iterate type="lt">
                                    <p:tmPct val="10000"/>
                                  </p:iterate>
                                  <p:childTnLst>
                                    <p:set>
                                      <p:cBhvr>
                                        <p:cTn id="31" dur="1" fill="hold">
                                          <p:stCondLst>
                                            <p:cond delay="0"/>
                                          </p:stCondLst>
                                        </p:cTn>
                                        <p:tgtEl>
                                          <p:spTgt spid="104451">
                                            <p:txEl>
                                              <p:pRg st="6" end="6"/>
                                            </p:txEl>
                                          </p:spTgt>
                                        </p:tgtEl>
                                        <p:attrNameLst>
                                          <p:attrName>style.visibility</p:attrName>
                                        </p:attrNameLst>
                                      </p:cBhvr>
                                      <p:to>
                                        <p:strVal val="visible"/>
                                      </p:to>
                                    </p:set>
                                    <p:animEffect transition="in" filter="fade">
                                      <p:cBhvr>
                                        <p:cTn id="32" dur="2000"/>
                                        <p:tgtEl>
                                          <p:spTgt spid="104451">
                                            <p:txEl>
                                              <p:pRg st="6" end="6"/>
                                            </p:txEl>
                                          </p:spTgt>
                                        </p:tgtEl>
                                      </p:cBhvr>
                                    </p:animEffect>
                                    <p:anim calcmode="lin" valueType="num">
                                      <p:cBhvr>
                                        <p:cTn id="33" dur="2000" fill="hold"/>
                                        <p:tgtEl>
                                          <p:spTgt spid="104451">
                                            <p:txEl>
                                              <p:pRg st="6" end="6"/>
                                            </p:txEl>
                                          </p:spTgt>
                                        </p:tgtEl>
                                        <p:attrNameLst>
                                          <p:attrName>ppt_w</p:attrName>
                                        </p:attrNameLst>
                                      </p:cBhvr>
                                      <p:tavLst>
                                        <p:tav tm="0" fmla="#ppt_w*sin(2.5*pi*$)">
                                          <p:val>
                                            <p:fltVal val="0"/>
                                          </p:val>
                                        </p:tav>
                                        <p:tav tm="100000">
                                          <p:val>
                                            <p:fltVal val="1"/>
                                          </p:val>
                                        </p:tav>
                                      </p:tavLst>
                                    </p:anim>
                                    <p:anim calcmode="lin" valueType="num">
                                      <p:cBhvr>
                                        <p:cTn id="34" dur="2000" fill="hold"/>
                                        <p:tgtEl>
                                          <p:spTgt spid="10445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228600" y="228600"/>
            <a:ext cx="8686800" cy="6248400"/>
          </a:xfrm>
        </p:spPr>
        <p:txBody>
          <a:bodyPr/>
          <a:lstStyle/>
          <a:p>
            <a:pPr eaLnBrk="1" hangingPunct="1">
              <a:buFontTx/>
              <a:buNone/>
            </a:pPr>
            <a:r>
              <a:rPr lang="en-US" smtClean="0">
                <a:latin typeface="Rockwell Extra Bold" pitchFamily="18" charset="0"/>
              </a:rPr>
              <a:t>P –</a:t>
            </a:r>
            <a:r>
              <a:rPr lang="en-US" smtClean="0"/>
              <a:t> Phlegmatic temperament.</a:t>
            </a:r>
          </a:p>
          <a:p>
            <a:pPr eaLnBrk="1" hangingPunct="1">
              <a:buFontTx/>
              <a:buNone/>
            </a:pPr>
            <a:r>
              <a:rPr lang="en-US" smtClean="0">
                <a:latin typeface="Rockwell Extra Bold" pitchFamily="18" charset="0"/>
              </a:rPr>
              <a:t>U –</a:t>
            </a:r>
            <a:r>
              <a:rPr lang="en-US" smtClean="0"/>
              <a:t> Unnatural Brooding.</a:t>
            </a:r>
          </a:p>
          <a:p>
            <a:pPr eaLnBrk="1" hangingPunct="1">
              <a:buFontTx/>
              <a:buNone/>
            </a:pPr>
            <a:r>
              <a:rPr lang="en-US" smtClean="0">
                <a:latin typeface="Rockwell Extra Bold" pitchFamily="18" charset="0"/>
              </a:rPr>
              <a:t>L –</a:t>
            </a:r>
            <a:r>
              <a:rPr lang="en-US" smtClean="0"/>
              <a:t> Lachrymal ( least affair throws her off the balance )</a:t>
            </a:r>
          </a:p>
          <a:p>
            <a:pPr eaLnBrk="1" hangingPunct="1">
              <a:buFontTx/>
              <a:buNone/>
            </a:pPr>
            <a:r>
              <a:rPr lang="en-US" smtClean="0">
                <a:latin typeface="Rockwell Extra Bold" pitchFamily="18" charset="0"/>
              </a:rPr>
              <a:t>S –</a:t>
            </a:r>
            <a:r>
              <a:rPr lang="en-US" smtClean="0"/>
              <a:t> Silent Peevishness.</a:t>
            </a:r>
          </a:p>
          <a:p>
            <a:pPr eaLnBrk="1" hangingPunct="1">
              <a:buFontTx/>
              <a:buNone/>
            </a:pPr>
            <a:r>
              <a:rPr lang="en-US" smtClean="0">
                <a:latin typeface="Rockwell Extra Bold" pitchFamily="18" charset="0"/>
              </a:rPr>
              <a:t>A –</a:t>
            </a:r>
            <a:r>
              <a:rPr lang="en-US" smtClean="0"/>
              <a:t> Amelioration from consolation.</a:t>
            </a:r>
          </a:p>
          <a:p>
            <a:pPr eaLnBrk="1" hangingPunct="1">
              <a:buFontTx/>
              <a:buNone/>
            </a:pPr>
            <a:r>
              <a:rPr lang="en-US" smtClean="0">
                <a:latin typeface="Rockwell Extra Bold" pitchFamily="18" charset="0"/>
              </a:rPr>
              <a:t>T –</a:t>
            </a:r>
            <a:r>
              <a:rPr lang="en-US" smtClean="0"/>
              <a:t> Timid, Taciturn.</a:t>
            </a:r>
          </a:p>
          <a:p>
            <a:pPr eaLnBrk="1" hangingPunct="1">
              <a:buFontTx/>
              <a:buNone/>
            </a:pPr>
            <a:r>
              <a:rPr lang="en-US" smtClean="0">
                <a:latin typeface="Rockwell Extra Bold" pitchFamily="18" charset="0"/>
              </a:rPr>
              <a:t>I –</a:t>
            </a:r>
            <a:r>
              <a:rPr lang="en-US" smtClean="0"/>
              <a:t> Indecisive.</a:t>
            </a:r>
          </a:p>
          <a:p>
            <a:pPr eaLnBrk="1" hangingPunct="1">
              <a:buFontTx/>
              <a:buNone/>
            </a:pPr>
            <a:r>
              <a:rPr lang="en-US" smtClean="0">
                <a:latin typeface="Rockwell Extra Bold" pitchFamily="18" charset="0"/>
              </a:rPr>
              <a:t>L –</a:t>
            </a:r>
            <a:r>
              <a:rPr lang="en-US" smtClean="0"/>
              <a:t> Like April Day, Changeable mood. </a:t>
            </a:r>
          </a:p>
          <a:p>
            <a:pPr eaLnBrk="1" hangingPunct="1">
              <a:buFontTx/>
              <a:buNone/>
            </a:pPr>
            <a:r>
              <a:rPr lang="en-US" smtClean="0">
                <a:latin typeface="Rockwell Extra Bold" pitchFamily="18" charset="0"/>
              </a:rPr>
              <a:t>L –</a:t>
            </a:r>
            <a:r>
              <a:rPr lang="en-US" smtClean="0"/>
              <a:t> Low-spirited – fears. </a:t>
            </a:r>
          </a:p>
          <a:p>
            <a:pPr eaLnBrk="1" hangingPunct="1">
              <a:buFontTx/>
              <a:buNone/>
            </a:pPr>
            <a:r>
              <a:rPr lang="en-US" smtClean="0">
                <a:latin typeface="Rockwell Extra Bold" pitchFamily="18" charset="0"/>
              </a:rPr>
              <a:t>A –</a:t>
            </a:r>
            <a:r>
              <a:rPr lang="en-US" smtClean="0"/>
              <a:t> Amiable.</a:t>
            </a:r>
          </a:p>
          <a:p>
            <a:pPr eaLnBrk="1" hangingPunct="1">
              <a:buFontTx/>
              <a:buNone/>
            </a:pPr>
            <a:endParaRPr lang="en-US" smtClean="0"/>
          </a:p>
          <a:p>
            <a:pPr eaLnBrk="1" hangingPunct="1">
              <a:buFontTx/>
              <a:buNone/>
            </a:pP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28003">
                                            <p:txEl>
                                              <p:pRg st="0" end="0"/>
                                            </p:txEl>
                                          </p:spTgt>
                                        </p:tgtEl>
                                        <p:attrNameLst>
                                          <p:attrName>ppt_x</p:attrName>
                                        </p:attrNameLst>
                                      </p:cBhvr>
                                    </p:anim>
                                    <p:anim from="0" to="-1.0" calcmode="lin" valueType="num">
                                      <p:cBhvr>
                                        <p:cTn id="8" dur="200" decel="50000" autoRev="1" fill="hold">
                                          <p:stCondLst>
                                            <p:cond delay="600"/>
                                          </p:stCondLst>
                                        </p:cTn>
                                        <p:tgtEl>
                                          <p:spTgt spid="128003">
                                            <p:txEl>
                                              <p:pRg st="0" end="0"/>
                                            </p:txEl>
                                          </p:spTgt>
                                        </p:tgtEl>
                                        <p:attrNameLst>
                                          <p:attrName>xshear</p:attrName>
                                        </p:attrNameLst>
                                      </p:cBhvr>
                                    </p:anim>
                                    <p:animScale>
                                      <p:cBhvr>
                                        <p:cTn id="9" dur="200" decel="100000" autoRev="1" fill="hold">
                                          <p:stCondLst>
                                            <p:cond delay="600"/>
                                          </p:stCondLst>
                                        </p:cTn>
                                        <p:tgtEl>
                                          <p:spTgt spid="128003">
                                            <p:txEl>
                                              <p:pRg st="0" end="0"/>
                                            </p:txEl>
                                          </p:spTgt>
                                        </p:tgtEl>
                                      </p:cBhvr>
                                      <p:from x="100000" y="100000"/>
                                      <p:to x="80000" y="100000"/>
                                    </p:animScale>
                                    <p:anim by="(#ppt_h/3+#ppt_w*0.1)" calcmode="lin" valueType="num">
                                      <p:cBhvr additive="sum">
                                        <p:cTn id="10" dur="200" decel="100000" autoRev="1" fill="hold">
                                          <p:stCondLst>
                                            <p:cond delay="600"/>
                                          </p:stCondLst>
                                        </p:cTn>
                                        <p:tgtEl>
                                          <p:spTgt spid="128003">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28003">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28003">
                                            <p:txEl>
                                              <p:pRg st="1" end="1"/>
                                            </p:txEl>
                                          </p:spTgt>
                                        </p:tgtEl>
                                        <p:attrNameLst>
                                          <p:attrName>ppt_x</p:attrName>
                                        </p:attrNameLst>
                                      </p:cBhvr>
                                    </p:anim>
                                    <p:anim from="0" to="-1.0" calcmode="lin" valueType="num">
                                      <p:cBhvr>
                                        <p:cTn id="16" dur="200" decel="50000" autoRev="1" fill="hold">
                                          <p:stCondLst>
                                            <p:cond delay="600"/>
                                          </p:stCondLst>
                                        </p:cTn>
                                        <p:tgtEl>
                                          <p:spTgt spid="128003">
                                            <p:txEl>
                                              <p:pRg st="1" end="1"/>
                                            </p:txEl>
                                          </p:spTgt>
                                        </p:tgtEl>
                                        <p:attrNameLst>
                                          <p:attrName>xshear</p:attrName>
                                        </p:attrNameLst>
                                      </p:cBhvr>
                                    </p:anim>
                                    <p:animScale>
                                      <p:cBhvr>
                                        <p:cTn id="17" dur="200" decel="100000" autoRev="1" fill="hold">
                                          <p:stCondLst>
                                            <p:cond delay="600"/>
                                          </p:stCondLst>
                                        </p:cTn>
                                        <p:tgtEl>
                                          <p:spTgt spid="128003">
                                            <p:txEl>
                                              <p:pRg st="1" end="1"/>
                                            </p:txEl>
                                          </p:spTgt>
                                        </p:tgtEl>
                                      </p:cBhvr>
                                      <p:from x="100000" y="100000"/>
                                      <p:to x="80000" y="100000"/>
                                    </p:animScale>
                                    <p:anim by="(#ppt_h/3+#ppt_w*0.1)" calcmode="lin" valueType="num">
                                      <p:cBhvr additive="sum">
                                        <p:cTn id="18" dur="200" decel="100000" autoRev="1" fill="hold">
                                          <p:stCondLst>
                                            <p:cond delay="600"/>
                                          </p:stCondLst>
                                        </p:cTn>
                                        <p:tgtEl>
                                          <p:spTgt spid="128003">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28003">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128003">
                                            <p:txEl>
                                              <p:pRg st="2" end="2"/>
                                            </p:txEl>
                                          </p:spTgt>
                                        </p:tgtEl>
                                        <p:attrNameLst>
                                          <p:attrName>ppt_x</p:attrName>
                                        </p:attrNameLst>
                                      </p:cBhvr>
                                    </p:anim>
                                    <p:anim from="0" to="-1.0" calcmode="lin" valueType="num">
                                      <p:cBhvr>
                                        <p:cTn id="24" dur="200" decel="50000" autoRev="1" fill="hold">
                                          <p:stCondLst>
                                            <p:cond delay="600"/>
                                          </p:stCondLst>
                                        </p:cTn>
                                        <p:tgtEl>
                                          <p:spTgt spid="128003">
                                            <p:txEl>
                                              <p:pRg st="2" end="2"/>
                                            </p:txEl>
                                          </p:spTgt>
                                        </p:tgtEl>
                                        <p:attrNameLst>
                                          <p:attrName>xshear</p:attrName>
                                        </p:attrNameLst>
                                      </p:cBhvr>
                                    </p:anim>
                                    <p:animScale>
                                      <p:cBhvr>
                                        <p:cTn id="25" dur="200" decel="100000" autoRev="1" fill="hold">
                                          <p:stCondLst>
                                            <p:cond delay="600"/>
                                          </p:stCondLst>
                                        </p:cTn>
                                        <p:tgtEl>
                                          <p:spTgt spid="128003">
                                            <p:txEl>
                                              <p:pRg st="2" end="2"/>
                                            </p:txEl>
                                          </p:spTgt>
                                        </p:tgtEl>
                                      </p:cBhvr>
                                      <p:from x="100000" y="100000"/>
                                      <p:to x="80000" y="100000"/>
                                    </p:animScale>
                                    <p:anim by="(#ppt_h/3+#ppt_w*0.1)" calcmode="lin" valueType="num">
                                      <p:cBhvr additive="sum">
                                        <p:cTn id="26" dur="200" decel="100000" autoRev="1" fill="hold">
                                          <p:stCondLst>
                                            <p:cond delay="600"/>
                                          </p:stCondLst>
                                        </p:cTn>
                                        <p:tgtEl>
                                          <p:spTgt spid="128003">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128003">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128003">
                                            <p:txEl>
                                              <p:pRg st="3" end="3"/>
                                            </p:txEl>
                                          </p:spTgt>
                                        </p:tgtEl>
                                        <p:attrNameLst>
                                          <p:attrName>ppt_x</p:attrName>
                                        </p:attrNameLst>
                                      </p:cBhvr>
                                    </p:anim>
                                    <p:anim from="0" to="-1.0" calcmode="lin" valueType="num">
                                      <p:cBhvr>
                                        <p:cTn id="32" dur="200" decel="50000" autoRev="1" fill="hold">
                                          <p:stCondLst>
                                            <p:cond delay="600"/>
                                          </p:stCondLst>
                                        </p:cTn>
                                        <p:tgtEl>
                                          <p:spTgt spid="128003">
                                            <p:txEl>
                                              <p:pRg st="3" end="3"/>
                                            </p:txEl>
                                          </p:spTgt>
                                        </p:tgtEl>
                                        <p:attrNameLst>
                                          <p:attrName>xshear</p:attrName>
                                        </p:attrNameLst>
                                      </p:cBhvr>
                                    </p:anim>
                                    <p:animScale>
                                      <p:cBhvr>
                                        <p:cTn id="33" dur="200" decel="100000" autoRev="1" fill="hold">
                                          <p:stCondLst>
                                            <p:cond delay="600"/>
                                          </p:stCondLst>
                                        </p:cTn>
                                        <p:tgtEl>
                                          <p:spTgt spid="128003">
                                            <p:txEl>
                                              <p:pRg st="3" end="3"/>
                                            </p:txEl>
                                          </p:spTgt>
                                        </p:tgtEl>
                                      </p:cBhvr>
                                      <p:from x="100000" y="100000"/>
                                      <p:to x="80000" y="100000"/>
                                    </p:animScale>
                                    <p:anim by="(#ppt_h/3+#ppt_w*0.1)" calcmode="lin" valueType="num">
                                      <p:cBhvr additive="sum">
                                        <p:cTn id="34" dur="200" decel="100000" autoRev="1" fill="hold">
                                          <p:stCondLst>
                                            <p:cond delay="600"/>
                                          </p:stCondLst>
                                        </p:cTn>
                                        <p:tgtEl>
                                          <p:spTgt spid="128003">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128003">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128003">
                                            <p:txEl>
                                              <p:pRg st="4" end="4"/>
                                            </p:txEl>
                                          </p:spTgt>
                                        </p:tgtEl>
                                        <p:attrNameLst>
                                          <p:attrName>ppt_x</p:attrName>
                                        </p:attrNameLst>
                                      </p:cBhvr>
                                    </p:anim>
                                    <p:anim from="0" to="-1.0" calcmode="lin" valueType="num">
                                      <p:cBhvr>
                                        <p:cTn id="40" dur="200" decel="50000" autoRev="1" fill="hold">
                                          <p:stCondLst>
                                            <p:cond delay="600"/>
                                          </p:stCondLst>
                                        </p:cTn>
                                        <p:tgtEl>
                                          <p:spTgt spid="128003">
                                            <p:txEl>
                                              <p:pRg st="4" end="4"/>
                                            </p:txEl>
                                          </p:spTgt>
                                        </p:tgtEl>
                                        <p:attrNameLst>
                                          <p:attrName>xshear</p:attrName>
                                        </p:attrNameLst>
                                      </p:cBhvr>
                                    </p:anim>
                                    <p:animScale>
                                      <p:cBhvr>
                                        <p:cTn id="41" dur="200" decel="100000" autoRev="1" fill="hold">
                                          <p:stCondLst>
                                            <p:cond delay="600"/>
                                          </p:stCondLst>
                                        </p:cTn>
                                        <p:tgtEl>
                                          <p:spTgt spid="128003">
                                            <p:txEl>
                                              <p:pRg st="4" end="4"/>
                                            </p:txEl>
                                          </p:spTgt>
                                        </p:tgtEl>
                                      </p:cBhvr>
                                      <p:from x="100000" y="100000"/>
                                      <p:to x="80000" y="100000"/>
                                    </p:animScale>
                                    <p:anim by="(#ppt_h/3+#ppt_w*0.1)" calcmode="lin" valueType="num">
                                      <p:cBhvr additive="sum">
                                        <p:cTn id="42" dur="200" decel="100000" autoRev="1" fill="hold">
                                          <p:stCondLst>
                                            <p:cond delay="600"/>
                                          </p:stCondLst>
                                        </p:cTn>
                                        <p:tgtEl>
                                          <p:spTgt spid="128003">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8003">
                                            <p:txEl>
                                              <p:pRg st="5" end="5"/>
                                            </p:txEl>
                                          </p:spTgt>
                                        </p:tgtEl>
                                        <p:attrNameLst>
                                          <p:attrName>style.visibility</p:attrName>
                                        </p:attrNameLst>
                                      </p:cBhvr>
                                      <p:to>
                                        <p:strVal val="visible"/>
                                      </p:to>
                                    </p:set>
                                    <p:anim calcmode="lin" valueType="num">
                                      <p:cBhvr additive="base">
                                        <p:cTn id="47" dur="500" fill="hold"/>
                                        <p:tgtEl>
                                          <p:spTgt spid="12800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80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4" presetClass="entr" presetSubtype="0" fill="hold" nodeType="clickEffect">
                                  <p:stCondLst>
                                    <p:cond delay="0"/>
                                  </p:stCondLst>
                                  <p:childTnLst>
                                    <p:set>
                                      <p:cBhvr>
                                        <p:cTn id="52" dur="1" fill="hold">
                                          <p:stCondLst>
                                            <p:cond delay="0"/>
                                          </p:stCondLst>
                                        </p:cTn>
                                        <p:tgtEl>
                                          <p:spTgt spid="128003">
                                            <p:txEl>
                                              <p:pRg st="6" end="6"/>
                                            </p:txEl>
                                          </p:spTgt>
                                        </p:tgtEl>
                                        <p:attrNameLst>
                                          <p:attrName>style.visibility</p:attrName>
                                        </p:attrNameLst>
                                      </p:cBhvr>
                                      <p:to>
                                        <p:strVal val="visible"/>
                                      </p:to>
                                    </p:set>
                                    <p:anim from="(-#ppt_w/2)" to="(#ppt_x)" calcmode="lin" valueType="num">
                                      <p:cBhvr>
                                        <p:cTn id="53" dur="600" fill="hold">
                                          <p:stCondLst>
                                            <p:cond delay="0"/>
                                          </p:stCondLst>
                                        </p:cTn>
                                        <p:tgtEl>
                                          <p:spTgt spid="128003">
                                            <p:txEl>
                                              <p:pRg st="6" end="6"/>
                                            </p:txEl>
                                          </p:spTgt>
                                        </p:tgtEl>
                                        <p:attrNameLst>
                                          <p:attrName>ppt_x</p:attrName>
                                        </p:attrNameLst>
                                      </p:cBhvr>
                                    </p:anim>
                                    <p:anim from="0" to="-1.0" calcmode="lin" valueType="num">
                                      <p:cBhvr>
                                        <p:cTn id="54" dur="200" decel="50000" autoRev="1" fill="hold">
                                          <p:stCondLst>
                                            <p:cond delay="600"/>
                                          </p:stCondLst>
                                        </p:cTn>
                                        <p:tgtEl>
                                          <p:spTgt spid="128003">
                                            <p:txEl>
                                              <p:pRg st="6" end="6"/>
                                            </p:txEl>
                                          </p:spTgt>
                                        </p:tgtEl>
                                        <p:attrNameLst>
                                          <p:attrName>xshear</p:attrName>
                                        </p:attrNameLst>
                                      </p:cBhvr>
                                    </p:anim>
                                    <p:animScale>
                                      <p:cBhvr>
                                        <p:cTn id="55" dur="200" decel="100000" autoRev="1" fill="hold">
                                          <p:stCondLst>
                                            <p:cond delay="600"/>
                                          </p:stCondLst>
                                        </p:cTn>
                                        <p:tgtEl>
                                          <p:spTgt spid="128003">
                                            <p:txEl>
                                              <p:pRg st="6" end="6"/>
                                            </p:txEl>
                                          </p:spTgt>
                                        </p:tgtEl>
                                      </p:cBhvr>
                                      <p:from x="100000" y="100000"/>
                                      <p:to x="80000" y="100000"/>
                                    </p:animScale>
                                    <p:anim by="(#ppt_h/3+#ppt_w*0.1)" calcmode="lin" valueType="num">
                                      <p:cBhvr additive="sum">
                                        <p:cTn id="56" dur="200" decel="100000" autoRev="1" fill="hold">
                                          <p:stCondLst>
                                            <p:cond delay="600"/>
                                          </p:stCondLst>
                                        </p:cTn>
                                        <p:tgtEl>
                                          <p:spTgt spid="128003">
                                            <p:txEl>
                                              <p:pRg st="6" end="6"/>
                                            </p:txEl>
                                          </p:spTgt>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nodeType="clickEffect">
                                  <p:stCondLst>
                                    <p:cond delay="0"/>
                                  </p:stCondLst>
                                  <p:childTnLst>
                                    <p:set>
                                      <p:cBhvr>
                                        <p:cTn id="60" dur="1" fill="hold">
                                          <p:stCondLst>
                                            <p:cond delay="0"/>
                                          </p:stCondLst>
                                        </p:cTn>
                                        <p:tgtEl>
                                          <p:spTgt spid="128003">
                                            <p:txEl>
                                              <p:pRg st="7" end="7"/>
                                            </p:txEl>
                                          </p:spTgt>
                                        </p:tgtEl>
                                        <p:attrNameLst>
                                          <p:attrName>style.visibility</p:attrName>
                                        </p:attrNameLst>
                                      </p:cBhvr>
                                      <p:to>
                                        <p:strVal val="visible"/>
                                      </p:to>
                                    </p:set>
                                    <p:anim from="(-#ppt_w/2)" to="(#ppt_x)" calcmode="lin" valueType="num">
                                      <p:cBhvr>
                                        <p:cTn id="61" dur="600" fill="hold">
                                          <p:stCondLst>
                                            <p:cond delay="0"/>
                                          </p:stCondLst>
                                        </p:cTn>
                                        <p:tgtEl>
                                          <p:spTgt spid="128003">
                                            <p:txEl>
                                              <p:pRg st="7" end="7"/>
                                            </p:txEl>
                                          </p:spTgt>
                                        </p:tgtEl>
                                        <p:attrNameLst>
                                          <p:attrName>ppt_x</p:attrName>
                                        </p:attrNameLst>
                                      </p:cBhvr>
                                    </p:anim>
                                    <p:anim from="0" to="-1.0" calcmode="lin" valueType="num">
                                      <p:cBhvr>
                                        <p:cTn id="62" dur="200" decel="50000" autoRev="1" fill="hold">
                                          <p:stCondLst>
                                            <p:cond delay="600"/>
                                          </p:stCondLst>
                                        </p:cTn>
                                        <p:tgtEl>
                                          <p:spTgt spid="128003">
                                            <p:txEl>
                                              <p:pRg st="7" end="7"/>
                                            </p:txEl>
                                          </p:spTgt>
                                        </p:tgtEl>
                                        <p:attrNameLst>
                                          <p:attrName>xshear</p:attrName>
                                        </p:attrNameLst>
                                      </p:cBhvr>
                                    </p:anim>
                                    <p:animScale>
                                      <p:cBhvr>
                                        <p:cTn id="63" dur="200" decel="100000" autoRev="1" fill="hold">
                                          <p:stCondLst>
                                            <p:cond delay="600"/>
                                          </p:stCondLst>
                                        </p:cTn>
                                        <p:tgtEl>
                                          <p:spTgt spid="128003">
                                            <p:txEl>
                                              <p:pRg st="7" end="7"/>
                                            </p:txEl>
                                          </p:spTgt>
                                        </p:tgtEl>
                                      </p:cBhvr>
                                      <p:from x="100000" y="100000"/>
                                      <p:to x="80000" y="100000"/>
                                    </p:animScale>
                                    <p:anim by="(#ppt_h/3+#ppt_w*0.1)" calcmode="lin" valueType="num">
                                      <p:cBhvr additive="sum">
                                        <p:cTn id="64" dur="200" decel="100000" autoRev="1" fill="hold">
                                          <p:stCondLst>
                                            <p:cond delay="600"/>
                                          </p:stCondLst>
                                        </p:cTn>
                                        <p:tgtEl>
                                          <p:spTgt spid="128003">
                                            <p:txEl>
                                              <p:pRg st="7" end="7"/>
                                            </p:txEl>
                                          </p:spTgt>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34" presetClass="entr" presetSubtype="0" fill="hold" nodeType="clickEffect">
                                  <p:stCondLst>
                                    <p:cond delay="0"/>
                                  </p:stCondLst>
                                  <p:childTnLst>
                                    <p:set>
                                      <p:cBhvr>
                                        <p:cTn id="68" dur="1" fill="hold">
                                          <p:stCondLst>
                                            <p:cond delay="0"/>
                                          </p:stCondLst>
                                        </p:cTn>
                                        <p:tgtEl>
                                          <p:spTgt spid="128003">
                                            <p:txEl>
                                              <p:pRg st="8" end="8"/>
                                            </p:txEl>
                                          </p:spTgt>
                                        </p:tgtEl>
                                        <p:attrNameLst>
                                          <p:attrName>style.visibility</p:attrName>
                                        </p:attrNameLst>
                                      </p:cBhvr>
                                      <p:to>
                                        <p:strVal val="visible"/>
                                      </p:to>
                                    </p:set>
                                    <p:anim from="(-#ppt_w/2)" to="(#ppt_x)" calcmode="lin" valueType="num">
                                      <p:cBhvr>
                                        <p:cTn id="69" dur="600" fill="hold">
                                          <p:stCondLst>
                                            <p:cond delay="0"/>
                                          </p:stCondLst>
                                        </p:cTn>
                                        <p:tgtEl>
                                          <p:spTgt spid="128003">
                                            <p:txEl>
                                              <p:pRg st="8" end="8"/>
                                            </p:txEl>
                                          </p:spTgt>
                                        </p:tgtEl>
                                        <p:attrNameLst>
                                          <p:attrName>ppt_x</p:attrName>
                                        </p:attrNameLst>
                                      </p:cBhvr>
                                    </p:anim>
                                    <p:anim from="0" to="-1.0" calcmode="lin" valueType="num">
                                      <p:cBhvr>
                                        <p:cTn id="70" dur="200" decel="50000" autoRev="1" fill="hold">
                                          <p:stCondLst>
                                            <p:cond delay="600"/>
                                          </p:stCondLst>
                                        </p:cTn>
                                        <p:tgtEl>
                                          <p:spTgt spid="128003">
                                            <p:txEl>
                                              <p:pRg st="8" end="8"/>
                                            </p:txEl>
                                          </p:spTgt>
                                        </p:tgtEl>
                                        <p:attrNameLst>
                                          <p:attrName>xshear</p:attrName>
                                        </p:attrNameLst>
                                      </p:cBhvr>
                                    </p:anim>
                                    <p:animScale>
                                      <p:cBhvr>
                                        <p:cTn id="71" dur="200" decel="100000" autoRev="1" fill="hold">
                                          <p:stCondLst>
                                            <p:cond delay="600"/>
                                          </p:stCondLst>
                                        </p:cTn>
                                        <p:tgtEl>
                                          <p:spTgt spid="128003">
                                            <p:txEl>
                                              <p:pRg st="8" end="8"/>
                                            </p:txEl>
                                          </p:spTgt>
                                        </p:tgtEl>
                                      </p:cBhvr>
                                      <p:from x="100000" y="100000"/>
                                      <p:to x="80000" y="100000"/>
                                    </p:animScale>
                                    <p:anim by="(#ppt_h/3+#ppt_w*0.1)" calcmode="lin" valueType="num">
                                      <p:cBhvr additive="sum">
                                        <p:cTn id="72" dur="200" decel="100000" autoRev="1" fill="hold">
                                          <p:stCondLst>
                                            <p:cond delay="600"/>
                                          </p:stCondLst>
                                        </p:cTn>
                                        <p:tgtEl>
                                          <p:spTgt spid="128003">
                                            <p:txEl>
                                              <p:pRg st="8" end="8"/>
                                            </p:txEl>
                                          </p:spTgt>
                                        </p:tgtEl>
                                        <p:attrNameLst>
                                          <p:attrName>ppt_x</p:attrName>
                                        </p:attrNameLst>
                                      </p:cBhvr>
                                    </p:anim>
                                  </p:childTnLst>
                                </p:cTn>
                              </p:par>
                            </p:childTnLst>
                          </p:cTn>
                        </p:par>
                      </p:childTnLst>
                    </p:cTn>
                  </p:par>
                  <p:par>
                    <p:cTn id="73" fill="hold">
                      <p:stCondLst>
                        <p:cond delay="indefinite"/>
                      </p:stCondLst>
                      <p:childTnLst>
                        <p:par>
                          <p:cTn id="74" fill="hold">
                            <p:stCondLst>
                              <p:cond delay="0"/>
                            </p:stCondLst>
                            <p:childTnLst>
                              <p:par>
                                <p:cTn id="75" presetID="34" presetClass="entr" presetSubtype="0" fill="hold" nodeType="clickEffect">
                                  <p:stCondLst>
                                    <p:cond delay="0"/>
                                  </p:stCondLst>
                                  <p:childTnLst>
                                    <p:set>
                                      <p:cBhvr>
                                        <p:cTn id="76" dur="1" fill="hold">
                                          <p:stCondLst>
                                            <p:cond delay="0"/>
                                          </p:stCondLst>
                                        </p:cTn>
                                        <p:tgtEl>
                                          <p:spTgt spid="128003">
                                            <p:txEl>
                                              <p:pRg st="9" end="9"/>
                                            </p:txEl>
                                          </p:spTgt>
                                        </p:tgtEl>
                                        <p:attrNameLst>
                                          <p:attrName>style.visibility</p:attrName>
                                        </p:attrNameLst>
                                      </p:cBhvr>
                                      <p:to>
                                        <p:strVal val="visible"/>
                                      </p:to>
                                    </p:set>
                                    <p:anim from="(-#ppt_w/2)" to="(#ppt_x)" calcmode="lin" valueType="num">
                                      <p:cBhvr>
                                        <p:cTn id="77" dur="600" fill="hold">
                                          <p:stCondLst>
                                            <p:cond delay="0"/>
                                          </p:stCondLst>
                                        </p:cTn>
                                        <p:tgtEl>
                                          <p:spTgt spid="128003">
                                            <p:txEl>
                                              <p:pRg st="9" end="9"/>
                                            </p:txEl>
                                          </p:spTgt>
                                        </p:tgtEl>
                                        <p:attrNameLst>
                                          <p:attrName>ppt_x</p:attrName>
                                        </p:attrNameLst>
                                      </p:cBhvr>
                                    </p:anim>
                                    <p:anim from="0" to="-1.0" calcmode="lin" valueType="num">
                                      <p:cBhvr>
                                        <p:cTn id="78" dur="200" decel="50000" autoRev="1" fill="hold">
                                          <p:stCondLst>
                                            <p:cond delay="600"/>
                                          </p:stCondLst>
                                        </p:cTn>
                                        <p:tgtEl>
                                          <p:spTgt spid="128003">
                                            <p:txEl>
                                              <p:pRg st="9" end="9"/>
                                            </p:txEl>
                                          </p:spTgt>
                                        </p:tgtEl>
                                        <p:attrNameLst>
                                          <p:attrName>xshear</p:attrName>
                                        </p:attrNameLst>
                                      </p:cBhvr>
                                    </p:anim>
                                    <p:animScale>
                                      <p:cBhvr>
                                        <p:cTn id="79" dur="200" decel="100000" autoRev="1" fill="hold">
                                          <p:stCondLst>
                                            <p:cond delay="600"/>
                                          </p:stCondLst>
                                        </p:cTn>
                                        <p:tgtEl>
                                          <p:spTgt spid="128003">
                                            <p:txEl>
                                              <p:pRg st="9" end="9"/>
                                            </p:txEl>
                                          </p:spTgt>
                                        </p:tgtEl>
                                      </p:cBhvr>
                                      <p:from x="100000" y="100000"/>
                                      <p:to x="80000" y="100000"/>
                                    </p:animScale>
                                    <p:anim by="(#ppt_h/3+#ppt_w*0.1)" calcmode="lin" valueType="num">
                                      <p:cBhvr additive="sum">
                                        <p:cTn id="80" dur="200" decel="100000" autoRev="1" fill="hold">
                                          <p:stCondLst>
                                            <p:cond delay="600"/>
                                          </p:stCondLst>
                                        </p:cTn>
                                        <p:tgtEl>
                                          <p:spTgt spid="12800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idx="1"/>
          </p:nvPr>
        </p:nvSpPr>
        <p:spPr>
          <a:xfrm>
            <a:off x="152400" y="152400"/>
            <a:ext cx="8991600" cy="6477000"/>
          </a:xfrm>
        </p:spPr>
        <p:txBody>
          <a:bodyPr/>
          <a:lstStyle/>
          <a:p>
            <a:pPr eaLnBrk="1" hangingPunct="1">
              <a:buFontTx/>
              <a:buNone/>
            </a:pPr>
            <a:r>
              <a:rPr lang="en-US" smtClean="0">
                <a:latin typeface="Goudy Stout" pitchFamily="18" charset="0"/>
              </a:rPr>
              <a:t>Cyclamen-</a:t>
            </a:r>
            <a:r>
              <a:rPr lang="en-US" smtClean="0"/>
              <a:t> Remedy of Plant kingdom.</a:t>
            </a:r>
          </a:p>
          <a:p>
            <a:pPr eaLnBrk="1" hangingPunct="1">
              <a:buFontTx/>
              <a:buNone/>
            </a:pPr>
            <a:r>
              <a:rPr lang="en-US" smtClean="0">
                <a:solidFill>
                  <a:srgbClr val="A50021"/>
                </a:solidFill>
              </a:rPr>
              <a:t>Sowbread, Primulaceae.</a:t>
            </a:r>
          </a:p>
          <a:p>
            <a:pPr eaLnBrk="1" hangingPunct="1">
              <a:buFontTx/>
              <a:buNone/>
            </a:pPr>
            <a:endParaRPr lang="en-US" smtClean="0">
              <a:solidFill>
                <a:srgbClr val="A50021"/>
              </a:solidFill>
            </a:endParaRPr>
          </a:p>
          <a:p>
            <a:pPr eaLnBrk="1" hangingPunct="1">
              <a:buFontTx/>
              <a:buNone/>
            </a:pPr>
            <a:r>
              <a:rPr lang="en-US" smtClean="0">
                <a:latin typeface="Monotype Corsiva" pitchFamily="66" charset="0"/>
              </a:rPr>
              <a:t>Situation of cyclamen is that of a women who feels that she has done something wrong or that she hasn’t done her duty and something bad has occurred as a result.</a:t>
            </a:r>
            <a:r>
              <a:rPr lang="en-US" smtClean="0"/>
              <a:t> </a:t>
            </a:r>
          </a:p>
          <a:p>
            <a:pPr eaLnBrk="1" hangingPunct="1">
              <a:buFontTx/>
              <a:buNone/>
            </a:pPr>
            <a:r>
              <a:rPr lang="en-US" smtClean="0">
                <a:latin typeface="Monotype Corsiva" pitchFamily="66" charset="0"/>
              </a:rPr>
              <a:t>She feels solely responsible for what has happened and feels like a criminal. She cannot reveal the crime to anyone keeps everything within her and tries to rectify things as much as possible. She avoids all social contact, does not talk to anyone and feels totally alone.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fade">
                                      <p:cBhvr>
                                        <p:cTn id="7" dur="2000"/>
                                        <p:tgtEl>
                                          <p:spTgt spid="105475">
                                            <p:txEl>
                                              <p:pRg st="0" end="0"/>
                                            </p:txEl>
                                          </p:spTgt>
                                        </p:tgtEl>
                                      </p:cBhvr>
                                    </p:animEffect>
                                    <p:anim calcmode="lin" valueType="num">
                                      <p:cBhvr>
                                        <p:cTn id="8" dur="2000" fill="hold"/>
                                        <p:tgtEl>
                                          <p:spTgt spid="10547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0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nodeType="clickEffect">
                                  <p:stCondLst>
                                    <p:cond delay="0"/>
                                  </p:stCondLst>
                                  <p:childTnLst>
                                    <p:set>
                                      <p:cBhvr>
                                        <p:cTn id="13" dur="1" fill="hold">
                                          <p:stCondLst>
                                            <p:cond delay="0"/>
                                          </p:stCondLst>
                                        </p:cTn>
                                        <p:tgtEl>
                                          <p:spTgt spid="105475">
                                            <p:txEl>
                                              <p:pRg st="1" end="1"/>
                                            </p:txEl>
                                          </p:spTgt>
                                        </p:tgtEl>
                                        <p:attrNameLst>
                                          <p:attrName>style.visibility</p:attrName>
                                        </p:attrNameLst>
                                      </p:cBhvr>
                                      <p:to>
                                        <p:strVal val="visible"/>
                                      </p:to>
                                    </p:set>
                                    <p:anim calcmode="lin" valueType="num">
                                      <p:cBhvr additive="base">
                                        <p:cTn id="14" dur="5000" fill="hold"/>
                                        <p:tgtEl>
                                          <p:spTgt spid="105475">
                                            <p:txEl>
                                              <p:pRg st="1" end="1"/>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1054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5475">
                                            <p:txEl>
                                              <p:pRg st="3" end="3"/>
                                            </p:txEl>
                                          </p:spTgt>
                                        </p:tgtEl>
                                        <p:attrNameLst>
                                          <p:attrName>style.visibility</p:attrName>
                                        </p:attrNameLst>
                                      </p:cBhvr>
                                      <p:to>
                                        <p:strVal val="visible"/>
                                      </p:to>
                                    </p:set>
                                    <p:animEffect transition="in" filter="randombar(horizontal)">
                                      <p:cBhvr>
                                        <p:cTn id="20" dur="500"/>
                                        <p:tgtEl>
                                          <p:spTgt spid="10547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5475">
                                            <p:txEl>
                                              <p:pRg st="4" end="4"/>
                                            </p:txEl>
                                          </p:spTgt>
                                        </p:tgtEl>
                                        <p:attrNameLst>
                                          <p:attrName>style.visibility</p:attrName>
                                        </p:attrNameLst>
                                      </p:cBhvr>
                                      <p:to>
                                        <p:strVal val="visible"/>
                                      </p:to>
                                    </p:set>
                                    <p:animEffect transition="in" filter="wipe(down)">
                                      <p:cBhvr>
                                        <p:cTn id="25"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idx="1"/>
          </p:nvPr>
        </p:nvSpPr>
        <p:spPr>
          <a:xfrm>
            <a:off x="152400" y="152400"/>
            <a:ext cx="8839200" cy="6553200"/>
          </a:xfrm>
        </p:spPr>
        <p:txBody>
          <a:bodyPr/>
          <a:lstStyle/>
          <a:p>
            <a:pPr eaLnBrk="1" hangingPunct="1">
              <a:buFontTx/>
              <a:buNone/>
            </a:pPr>
            <a:r>
              <a:rPr lang="en-US" sz="2000" smtClean="0">
                <a:latin typeface="Goudy Stout" pitchFamily="18" charset="0"/>
              </a:rPr>
              <a:t>Similarities – Cyclamen and </a:t>
            </a:r>
          </a:p>
          <a:p>
            <a:pPr eaLnBrk="1" hangingPunct="1">
              <a:buFontTx/>
              <a:buNone/>
            </a:pPr>
            <a:r>
              <a:rPr lang="en-US" sz="2000" smtClean="0">
                <a:latin typeface="Goudy Stout" pitchFamily="18" charset="0"/>
              </a:rPr>
              <a:t>                                Pulsatilla.</a:t>
            </a:r>
          </a:p>
          <a:p>
            <a:pPr eaLnBrk="1" hangingPunct="1">
              <a:buFontTx/>
              <a:buNone/>
            </a:pPr>
            <a:endParaRPr lang="en-US" sz="2000" smtClean="0">
              <a:latin typeface="Goudy Stout" pitchFamily="18" charset="0"/>
            </a:endParaRPr>
          </a:p>
          <a:p>
            <a:pPr eaLnBrk="1" hangingPunct="1">
              <a:buFontTx/>
              <a:buBlip>
                <a:blip r:embed="rId2"/>
              </a:buBlip>
            </a:pPr>
            <a:r>
              <a:rPr lang="en-US" smtClean="0">
                <a:latin typeface="Monotype Corsiva" pitchFamily="66" charset="0"/>
              </a:rPr>
              <a:t>Both are predominantly female remedies.</a:t>
            </a:r>
          </a:p>
          <a:p>
            <a:pPr eaLnBrk="1" hangingPunct="1">
              <a:buFontTx/>
              <a:buBlip>
                <a:blip r:embed="rId2"/>
              </a:buBlip>
            </a:pPr>
            <a:r>
              <a:rPr lang="en-US" smtClean="0">
                <a:latin typeface="Monotype Corsiva" pitchFamily="66" charset="0"/>
              </a:rPr>
              <a:t>Both are suited to blondes – pale &amp; anaemic.</a:t>
            </a:r>
          </a:p>
          <a:p>
            <a:pPr eaLnBrk="1" hangingPunct="1">
              <a:buFontTx/>
              <a:buBlip>
                <a:blip r:embed="rId2"/>
              </a:buBlip>
            </a:pPr>
            <a:r>
              <a:rPr lang="en-US" smtClean="0">
                <a:latin typeface="Monotype Corsiva" pitchFamily="66" charset="0"/>
              </a:rPr>
              <a:t>Both are thirstless.</a:t>
            </a:r>
          </a:p>
          <a:p>
            <a:pPr eaLnBrk="1" hangingPunct="1">
              <a:buFontTx/>
              <a:buBlip>
                <a:blip r:embed="rId2"/>
              </a:buBlip>
            </a:pPr>
            <a:r>
              <a:rPr lang="en-US" smtClean="0">
                <a:latin typeface="Monotype Corsiva" pitchFamily="66" charset="0"/>
              </a:rPr>
              <a:t>Both are weepy &amp; dislike company.</a:t>
            </a:r>
          </a:p>
          <a:p>
            <a:pPr eaLnBrk="1" hangingPunct="1">
              <a:buFontTx/>
              <a:buBlip>
                <a:blip r:embed="rId2"/>
              </a:buBlip>
            </a:pPr>
            <a:r>
              <a:rPr lang="en-US" smtClean="0">
                <a:latin typeface="Monotype Corsiva" pitchFamily="66" charset="0"/>
              </a:rPr>
              <a:t>Both present changeability of mental symptoms.</a:t>
            </a:r>
          </a:p>
          <a:p>
            <a:pPr eaLnBrk="1" hangingPunct="1">
              <a:buFontTx/>
              <a:buBlip>
                <a:blip r:embed="rId2"/>
              </a:buBlip>
            </a:pPr>
            <a:r>
              <a:rPr lang="en-US" smtClean="0">
                <a:latin typeface="Monotype Corsiva" pitchFamily="66" charset="0"/>
              </a:rPr>
              <a:t>Both desire lemonades &amp; to both pork disagrees.</a:t>
            </a:r>
          </a:p>
          <a:p>
            <a:pPr eaLnBrk="1" hangingPunct="1">
              <a:buFontTx/>
              <a:buBlip>
                <a:blip r:embed="rId2"/>
              </a:buBlip>
            </a:pPr>
            <a:r>
              <a:rPr lang="en-US" smtClean="0">
                <a:latin typeface="Monotype Corsiva" pitchFamily="66" charset="0"/>
              </a:rPr>
              <a:t>Both are late sleepers.</a:t>
            </a:r>
          </a:p>
          <a:p>
            <a:pPr eaLnBrk="1" hangingPunct="1">
              <a:buFontTx/>
              <a:buNone/>
            </a:pPr>
            <a:endParaRPr lang="en-US" smtClean="0">
              <a:latin typeface="Monotype Corsiva" pitchFamily="66" charset="0"/>
            </a:endParaRPr>
          </a:p>
          <a:p>
            <a:pPr eaLnBrk="1" hangingPunct="1">
              <a:buFontTx/>
              <a:buNone/>
            </a:pPr>
            <a:endParaRPr lang="en-US" sz="2800" smtClean="0">
              <a:latin typeface="Arial Rounded MT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41315">
                                            <p:txEl>
                                              <p:pRg st="0" end="0"/>
                                            </p:txEl>
                                          </p:spTgt>
                                        </p:tgtEl>
                                        <p:attrNameLst>
                                          <p:attrName>ppt_x</p:attrName>
                                        </p:attrNameLst>
                                      </p:cBhvr>
                                    </p:anim>
                                    <p:anim from="0" to="-1.0" calcmode="lin" valueType="num">
                                      <p:cBhvr>
                                        <p:cTn id="8" dur="200" decel="50000" autoRev="1" fill="hold">
                                          <p:stCondLst>
                                            <p:cond delay="600"/>
                                          </p:stCondLst>
                                        </p:cTn>
                                        <p:tgtEl>
                                          <p:spTgt spid="141315">
                                            <p:txEl>
                                              <p:pRg st="0" end="0"/>
                                            </p:txEl>
                                          </p:spTgt>
                                        </p:tgtEl>
                                        <p:attrNameLst>
                                          <p:attrName>xshear</p:attrName>
                                        </p:attrNameLst>
                                      </p:cBhvr>
                                    </p:anim>
                                    <p:animScale>
                                      <p:cBhvr>
                                        <p:cTn id="9" dur="200" decel="100000" autoRev="1" fill="hold">
                                          <p:stCondLst>
                                            <p:cond delay="600"/>
                                          </p:stCondLst>
                                        </p:cTn>
                                        <p:tgtEl>
                                          <p:spTgt spid="141315">
                                            <p:txEl>
                                              <p:pRg st="0" end="0"/>
                                            </p:txEl>
                                          </p:spTgt>
                                        </p:tgtEl>
                                      </p:cBhvr>
                                      <p:from x="100000" y="100000"/>
                                      <p:to x="80000" y="100000"/>
                                    </p:animScale>
                                    <p:anim by="(#ppt_h/3+#ppt_w*0.1)" calcmode="lin" valueType="num">
                                      <p:cBhvr additive="sum">
                                        <p:cTn id="10" dur="200" decel="100000" autoRev="1" fill="hold">
                                          <p:stCondLst>
                                            <p:cond delay="600"/>
                                          </p:stCondLst>
                                        </p:cTn>
                                        <p:tgtEl>
                                          <p:spTgt spid="141315">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141315">
                                            <p:txEl>
                                              <p:pRg st="1" end="1"/>
                                            </p:txEl>
                                          </p:spTgt>
                                        </p:tgtEl>
                                        <p:attrNameLst>
                                          <p:attrName>ppt_x</p:attrName>
                                        </p:attrNameLst>
                                      </p:cBhvr>
                                    </p:anim>
                                    <p:anim from="0" to="-1.0" calcmode="lin" valueType="num">
                                      <p:cBhvr>
                                        <p:cTn id="14" dur="200" decel="50000" autoRev="1" fill="hold">
                                          <p:stCondLst>
                                            <p:cond delay="600"/>
                                          </p:stCondLst>
                                        </p:cTn>
                                        <p:tgtEl>
                                          <p:spTgt spid="141315">
                                            <p:txEl>
                                              <p:pRg st="1" end="1"/>
                                            </p:txEl>
                                          </p:spTgt>
                                        </p:tgtEl>
                                        <p:attrNameLst>
                                          <p:attrName>xshear</p:attrName>
                                        </p:attrNameLst>
                                      </p:cBhvr>
                                    </p:anim>
                                    <p:animScale>
                                      <p:cBhvr>
                                        <p:cTn id="15" dur="200" decel="100000" autoRev="1" fill="hold">
                                          <p:stCondLst>
                                            <p:cond delay="600"/>
                                          </p:stCondLst>
                                        </p:cTn>
                                        <p:tgtEl>
                                          <p:spTgt spid="141315">
                                            <p:txEl>
                                              <p:pRg st="1" end="1"/>
                                            </p:txEl>
                                          </p:spTgt>
                                        </p:tgtEl>
                                      </p:cBhvr>
                                      <p:from x="100000" y="100000"/>
                                      <p:to x="80000" y="100000"/>
                                    </p:animScale>
                                    <p:anim by="(#ppt_h/3+#ppt_w*0.1)" calcmode="lin" valueType="num">
                                      <p:cBhvr additive="sum">
                                        <p:cTn id="16" dur="200" decel="100000" autoRev="1" fill="hold">
                                          <p:stCondLst>
                                            <p:cond delay="600"/>
                                          </p:stCondLst>
                                        </p:cTn>
                                        <p:tgtEl>
                                          <p:spTgt spid="141315">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1315">
                                            <p:txEl>
                                              <p:pRg st="3" end="3"/>
                                            </p:txEl>
                                          </p:spTgt>
                                        </p:tgtEl>
                                        <p:attrNameLst>
                                          <p:attrName>style.visibility</p:attrName>
                                        </p:attrNameLst>
                                      </p:cBhvr>
                                      <p:to>
                                        <p:strVal val="visible"/>
                                      </p:to>
                                    </p:set>
                                    <p:anim calcmode="lin" valueType="num">
                                      <p:cBhvr additive="base">
                                        <p:cTn id="21" dur="500" fill="hold"/>
                                        <p:tgtEl>
                                          <p:spTgt spid="1413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1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141315">
                                            <p:txEl>
                                              <p:pRg st="4" end="4"/>
                                            </p:txEl>
                                          </p:spTgt>
                                        </p:tgtEl>
                                        <p:attrNameLst>
                                          <p:attrName>style.visibility</p:attrName>
                                        </p:attrNameLst>
                                      </p:cBhvr>
                                      <p:to>
                                        <p:strVal val="visible"/>
                                      </p:to>
                                    </p:set>
                                    <p:anim calcmode="lin" valueType="num">
                                      <p:cBhvr>
                                        <p:cTn id="27" dur="1000" fill="hold"/>
                                        <p:tgtEl>
                                          <p:spTgt spid="141315">
                                            <p:txEl>
                                              <p:pRg st="4" end="4"/>
                                            </p:txEl>
                                          </p:spTgt>
                                        </p:tgtEl>
                                        <p:attrNameLst>
                                          <p:attrName>ppt_x</p:attrName>
                                        </p:attrNameLst>
                                      </p:cBhvr>
                                      <p:tavLst>
                                        <p:tav tm="0">
                                          <p:val>
                                            <p:strVal val="#ppt_x-.2"/>
                                          </p:val>
                                        </p:tav>
                                        <p:tav tm="100000">
                                          <p:val>
                                            <p:strVal val="#ppt_x"/>
                                          </p:val>
                                        </p:tav>
                                      </p:tavLst>
                                    </p:anim>
                                    <p:anim calcmode="lin" valueType="num">
                                      <p:cBhvr>
                                        <p:cTn id="28" dur="1000" fill="hold"/>
                                        <p:tgtEl>
                                          <p:spTgt spid="14131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4131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141315">
                                            <p:txEl>
                                              <p:pRg st="5" end="5"/>
                                            </p:txEl>
                                          </p:spTgt>
                                        </p:tgtEl>
                                        <p:attrNameLst>
                                          <p:attrName>style.visibility</p:attrName>
                                        </p:attrNameLst>
                                      </p:cBhvr>
                                      <p:to>
                                        <p:strVal val="visible"/>
                                      </p:to>
                                    </p:set>
                                    <p:anim calcmode="lin" valueType="num">
                                      <p:cBhvr>
                                        <p:cTn id="34" dur="1000" fill="hold"/>
                                        <p:tgtEl>
                                          <p:spTgt spid="14131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14131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14131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iterate type="lt">
                                    <p:tmPct val="10000"/>
                                  </p:iterate>
                                  <p:childTnLst>
                                    <p:set>
                                      <p:cBhvr>
                                        <p:cTn id="40" dur="1" fill="hold">
                                          <p:stCondLst>
                                            <p:cond delay="0"/>
                                          </p:stCondLst>
                                        </p:cTn>
                                        <p:tgtEl>
                                          <p:spTgt spid="141315">
                                            <p:txEl>
                                              <p:pRg st="6" end="6"/>
                                            </p:txEl>
                                          </p:spTgt>
                                        </p:tgtEl>
                                        <p:attrNameLst>
                                          <p:attrName>style.visibility</p:attrName>
                                        </p:attrNameLst>
                                      </p:cBhvr>
                                      <p:to>
                                        <p:strVal val="visible"/>
                                      </p:to>
                                    </p:set>
                                    <p:animEffect transition="in" filter="fade">
                                      <p:cBhvr>
                                        <p:cTn id="41" dur="2000"/>
                                        <p:tgtEl>
                                          <p:spTgt spid="141315">
                                            <p:txEl>
                                              <p:pRg st="6" end="6"/>
                                            </p:txEl>
                                          </p:spTgt>
                                        </p:tgtEl>
                                      </p:cBhvr>
                                    </p:animEffect>
                                    <p:anim calcmode="lin" valueType="num">
                                      <p:cBhvr>
                                        <p:cTn id="42" dur="2000" fill="hold"/>
                                        <p:tgtEl>
                                          <p:spTgt spid="141315">
                                            <p:txEl>
                                              <p:pRg st="6" end="6"/>
                                            </p:txEl>
                                          </p:spTgt>
                                        </p:tgtEl>
                                        <p:attrNameLst>
                                          <p:attrName>ppt_w</p:attrName>
                                        </p:attrNameLst>
                                      </p:cBhvr>
                                      <p:tavLst>
                                        <p:tav tm="0" fmla="#ppt_w*sin(2.5*pi*$)">
                                          <p:val>
                                            <p:fltVal val="0"/>
                                          </p:val>
                                        </p:tav>
                                        <p:tav tm="100000">
                                          <p:val>
                                            <p:fltVal val="1"/>
                                          </p:val>
                                        </p:tav>
                                      </p:tavLst>
                                    </p:anim>
                                    <p:anim calcmode="lin" valueType="num">
                                      <p:cBhvr>
                                        <p:cTn id="43" dur="2000" fill="hold"/>
                                        <p:tgtEl>
                                          <p:spTgt spid="141315">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0" presetClass="entr" presetSubtype="0" decel="100000" fill="hold" nodeType="clickEffect">
                                  <p:stCondLst>
                                    <p:cond delay="0"/>
                                  </p:stCondLst>
                                  <p:childTnLst>
                                    <p:set>
                                      <p:cBhvr>
                                        <p:cTn id="47" dur="1" fill="hold">
                                          <p:stCondLst>
                                            <p:cond delay="0"/>
                                          </p:stCondLst>
                                        </p:cTn>
                                        <p:tgtEl>
                                          <p:spTgt spid="141315">
                                            <p:txEl>
                                              <p:pRg st="7" end="7"/>
                                            </p:txEl>
                                          </p:spTgt>
                                        </p:tgtEl>
                                        <p:attrNameLst>
                                          <p:attrName>style.visibility</p:attrName>
                                        </p:attrNameLst>
                                      </p:cBhvr>
                                      <p:to>
                                        <p:strVal val="visible"/>
                                      </p:to>
                                    </p:set>
                                    <p:anim calcmode="lin" valueType="num">
                                      <p:cBhvr>
                                        <p:cTn id="48" dur="1000" fill="hold"/>
                                        <p:tgtEl>
                                          <p:spTgt spid="141315">
                                            <p:txEl>
                                              <p:pRg st="7" end="7"/>
                                            </p:txEl>
                                          </p:spTgt>
                                        </p:tgtEl>
                                        <p:attrNameLst>
                                          <p:attrName>ppt_w</p:attrName>
                                        </p:attrNameLst>
                                      </p:cBhvr>
                                      <p:tavLst>
                                        <p:tav tm="0">
                                          <p:val>
                                            <p:strVal val="#ppt_w+.3"/>
                                          </p:val>
                                        </p:tav>
                                        <p:tav tm="100000">
                                          <p:val>
                                            <p:strVal val="#ppt_w"/>
                                          </p:val>
                                        </p:tav>
                                      </p:tavLst>
                                    </p:anim>
                                    <p:anim calcmode="lin" valueType="num">
                                      <p:cBhvr>
                                        <p:cTn id="49" dur="1000" fill="hold"/>
                                        <p:tgtEl>
                                          <p:spTgt spid="141315">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141315">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141315">
                                            <p:txEl>
                                              <p:pRg st="8" end="8"/>
                                            </p:txEl>
                                          </p:spTgt>
                                        </p:tgtEl>
                                        <p:attrNameLst>
                                          <p:attrName>style.visibility</p:attrName>
                                        </p:attrNameLst>
                                      </p:cBhvr>
                                      <p:to>
                                        <p:strVal val="visible"/>
                                      </p:to>
                                    </p:set>
                                    <p:anim from="(-#ppt_w/2)" to="(#ppt_x)" calcmode="lin" valueType="num">
                                      <p:cBhvr>
                                        <p:cTn id="55" dur="600" fill="hold">
                                          <p:stCondLst>
                                            <p:cond delay="0"/>
                                          </p:stCondLst>
                                        </p:cTn>
                                        <p:tgtEl>
                                          <p:spTgt spid="141315">
                                            <p:txEl>
                                              <p:pRg st="8" end="8"/>
                                            </p:txEl>
                                          </p:spTgt>
                                        </p:tgtEl>
                                        <p:attrNameLst>
                                          <p:attrName>ppt_x</p:attrName>
                                        </p:attrNameLst>
                                      </p:cBhvr>
                                    </p:anim>
                                    <p:anim from="0" to="-1.0" calcmode="lin" valueType="num">
                                      <p:cBhvr>
                                        <p:cTn id="56" dur="200" decel="50000" autoRev="1" fill="hold">
                                          <p:stCondLst>
                                            <p:cond delay="600"/>
                                          </p:stCondLst>
                                        </p:cTn>
                                        <p:tgtEl>
                                          <p:spTgt spid="141315">
                                            <p:txEl>
                                              <p:pRg st="8" end="8"/>
                                            </p:txEl>
                                          </p:spTgt>
                                        </p:tgtEl>
                                        <p:attrNameLst>
                                          <p:attrName>xshear</p:attrName>
                                        </p:attrNameLst>
                                      </p:cBhvr>
                                    </p:anim>
                                    <p:animScale>
                                      <p:cBhvr>
                                        <p:cTn id="57" dur="200" decel="100000" autoRev="1" fill="hold">
                                          <p:stCondLst>
                                            <p:cond delay="600"/>
                                          </p:stCondLst>
                                        </p:cTn>
                                        <p:tgtEl>
                                          <p:spTgt spid="141315">
                                            <p:txEl>
                                              <p:pRg st="8" end="8"/>
                                            </p:txEl>
                                          </p:spTgt>
                                        </p:tgtEl>
                                      </p:cBhvr>
                                      <p:from x="100000" y="100000"/>
                                      <p:to x="80000" y="100000"/>
                                    </p:animScale>
                                    <p:anim by="(#ppt_h/3+#ppt_w*0.1)" calcmode="lin" valueType="num">
                                      <p:cBhvr additive="sum">
                                        <p:cTn id="58" dur="200" decel="100000" autoRev="1" fill="hold">
                                          <p:stCondLst>
                                            <p:cond delay="600"/>
                                          </p:stCondLst>
                                        </p:cTn>
                                        <p:tgtEl>
                                          <p:spTgt spid="141315">
                                            <p:txEl>
                                              <p:pRg st="8" end="8"/>
                                            </p:txEl>
                                          </p:spTgt>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7" presetClass="entr" presetSubtype="4" fill="hold" nodeType="clickEffect">
                                  <p:stCondLst>
                                    <p:cond delay="0"/>
                                  </p:stCondLst>
                                  <p:childTnLst>
                                    <p:set>
                                      <p:cBhvr>
                                        <p:cTn id="62" dur="1" fill="hold">
                                          <p:stCondLst>
                                            <p:cond delay="0"/>
                                          </p:stCondLst>
                                        </p:cTn>
                                        <p:tgtEl>
                                          <p:spTgt spid="141315">
                                            <p:txEl>
                                              <p:pRg st="9" end="9"/>
                                            </p:txEl>
                                          </p:spTgt>
                                        </p:tgtEl>
                                        <p:attrNameLst>
                                          <p:attrName>style.visibility</p:attrName>
                                        </p:attrNameLst>
                                      </p:cBhvr>
                                      <p:to>
                                        <p:strVal val="visible"/>
                                      </p:to>
                                    </p:set>
                                    <p:anim calcmode="lin" valueType="num">
                                      <p:cBhvr additive="base">
                                        <p:cTn id="63" dur="5000" fill="hold"/>
                                        <p:tgtEl>
                                          <p:spTgt spid="141315">
                                            <p:txEl>
                                              <p:pRg st="9" end="9"/>
                                            </p:txEl>
                                          </p:spTgt>
                                        </p:tgtEl>
                                        <p:attrNameLst>
                                          <p:attrName>ppt_x</p:attrName>
                                        </p:attrNameLst>
                                      </p:cBhvr>
                                      <p:tavLst>
                                        <p:tav tm="0">
                                          <p:val>
                                            <p:strVal val="#ppt_x"/>
                                          </p:val>
                                        </p:tav>
                                        <p:tav tm="100000">
                                          <p:val>
                                            <p:strVal val="#ppt_x"/>
                                          </p:val>
                                        </p:tav>
                                      </p:tavLst>
                                    </p:anim>
                                    <p:anim calcmode="lin" valueType="num">
                                      <p:cBhvr additive="base">
                                        <p:cTn id="64" dur="5000" fill="hold"/>
                                        <p:tgtEl>
                                          <p:spTgt spid="1413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pulsatilla2"/>
          <p:cNvPicPr>
            <a:picLocks noGrp="1" noChangeAspect="1" noChangeArrowheads="1"/>
          </p:cNvPicPr>
          <p:nvPr>
            <p:ph/>
          </p:nvPr>
        </p:nvPicPr>
        <p:blipFill>
          <a:blip r:embed="rId2"/>
          <a:srcRect/>
          <a:stretch>
            <a:fillRect/>
          </a:stretch>
        </p:blipFill>
        <p:spPr>
          <a:xfrm>
            <a:off x="1066800" y="609600"/>
            <a:ext cx="6629400" cy="54864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checkerboard(across)">
                                      <p:cBhvr>
                                        <p:cTn id="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a:xfrm>
            <a:off x="1447800" y="228600"/>
            <a:ext cx="6553200" cy="715963"/>
          </a:xfrm>
        </p:spPr>
        <p:txBody>
          <a:bodyPr/>
          <a:lstStyle/>
          <a:p>
            <a:pPr eaLnBrk="1" hangingPunct="1"/>
            <a:r>
              <a:rPr lang="en-US" sz="2800" smtClean="0">
                <a:latin typeface="Goudy Stout" pitchFamily="18" charset="0"/>
              </a:rPr>
              <a:t>Dissimilarities.</a:t>
            </a:r>
          </a:p>
        </p:txBody>
      </p:sp>
      <p:sp>
        <p:nvSpPr>
          <p:cNvPr id="142341" name="Rectangle 5"/>
          <p:cNvSpPr>
            <a:spLocks noGrp="1" noChangeArrowheads="1"/>
          </p:cNvSpPr>
          <p:nvPr>
            <p:ph sz="half" idx="1"/>
          </p:nvPr>
        </p:nvSpPr>
        <p:spPr>
          <a:xfrm>
            <a:off x="152400" y="1143000"/>
            <a:ext cx="4343400" cy="5486400"/>
          </a:xfrm>
        </p:spPr>
        <p:txBody>
          <a:bodyPr/>
          <a:lstStyle/>
          <a:p>
            <a:pPr eaLnBrk="1" hangingPunct="1">
              <a:buFontTx/>
              <a:buNone/>
            </a:pPr>
            <a:r>
              <a:rPr lang="en-US" u="sng" smtClean="0">
                <a:solidFill>
                  <a:srgbClr val="800000"/>
                </a:solidFill>
                <a:latin typeface="Rockwell Extra Bold" pitchFamily="18" charset="0"/>
              </a:rPr>
              <a:t>Cyclamen</a:t>
            </a:r>
            <a:endParaRPr lang="en-US" smtClean="0">
              <a:solidFill>
                <a:srgbClr val="800000"/>
              </a:solidFill>
              <a:latin typeface="Rockwell Extra Bold" pitchFamily="18" charset="0"/>
            </a:endParaRPr>
          </a:p>
          <a:p>
            <a:pPr eaLnBrk="1" hangingPunct="1">
              <a:buFontTx/>
              <a:buNone/>
            </a:pPr>
            <a:r>
              <a:rPr lang="en-US" smtClean="0"/>
              <a:t>&lt; open air.</a:t>
            </a:r>
          </a:p>
          <a:p>
            <a:pPr eaLnBrk="1" hangingPunct="1">
              <a:buFontTx/>
              <a:buNone/>
            </a:pPr>
            <a:r>
              <a:rPr lang="en-US" smtClean="0"/>
              <a:t>Mentally peevish, irritable.</a:t>
            </a:r>
          </a:p>
          <a:p>
            <a:pPr eaLnBrk="1" hangingPunct="1">
              <a:buFontTx/>
              <a:buNone/>
            </a:pPr>
            <a:endParaRPr lang="en-US" smtClean="0"/>
          </a:p>
          <a:p>
            <a:pPr eaLnBrk="1" hangingPunct="1">
              <a:buFontTx/>
              <a:buNone/>
            </a:pPr>
            <a:r>
              <a:rPr lang="en-US" smtClean="0"/>
              <a:t>&lt; cold &amp; &gt; warmth.</a:t>
            </a:r>
          </a:p>
          <a:p>
            <a:pPr eaLnBrk="1" hangingPunct="1">
              <a:buFontTx/>
              <a:buNone/>
            </a:pPr>
            <a:r>
              <a:rPr lang="en-US" smtClean="0"/>
              <a:t>Menses – too early, too profuse, black &amp; clotted.</a:t>
            </a:r>
          </a:p>
          <a:p>
            <a:pPr eaLnBrk="1" hangingPunct="1">
              <a:buFontTx/>
              <a:buNone/>
            </a:pPr>
            <a:r>
              <a:rPr lang="en-US" smtClean="0"/>
              <a:t>Better during flow.</a:t>
            </a:r>
            <a:endParaRPr lang="en-US" u="sng" smtClean="0"/>
          </a:p>
          <a:p>
            <a:pPr eaLnBrk="1" hangingPunct="1">
              <a:buFontTx/>
              <a:buNone/>
            </a:pPr>
            <a:endParaRPr lang="en-US" smtClean="0"/>
          </a:p>
        </p:txBody>
      </p:sp>
      <p:sp>
        <p:nvSpPr>
          <p:cNvPr id="142342" name="Rectangle 6"/>
          <p:cNvSpPr>
            <a:spLocks noGrp="1" noChangeArrowheads="1"/>
          </p:cNvSpPr>
          <p:nvPr>
            <p:ph sz="half" idx="2"/>
          </p:nvPr>
        </p:nvSpPr>
        <p:spPr>
          <a:xfrm>
            <a:off x="4648200" y="1143000"/>
            <a:ext cx="4343400" cy="5486400"/>
          </a:xfrm>
        </p:spPr>
        <p:txBody>
          <a:bodyPr/>
          <a:lstStyle/>
          <a:p>
            <a:pPr eaLnBrk="1" hangingPunct="1">
              <a:buFontTx/>
              <a:buNone/>
            </a:pPr>
            <a:r>
              <a:rPr lang="en-US" u="sng" smtClean="0">
                <a:solidFill>
                  <a:srgbClr val="800000"/>
                </a:solidFill>
                <a:latin typeface="Rockwell Extra Bold" pitchFamily="18" charset="0"/>
              </a:rPr>
              <a:t>Pulsatilla</a:t>
            </a:r>
          </a:p>
          <a:p>
            <a:pPr eaLnBrk="1" hangingPunct="1">
              <a:buFont typeface="Wingdings" pitchFamily="2" charset="2"/>
              <a:buNone/>
            </a:pPr>
            <a:r>
              <a:rPr lang="en-US" smtClean="0"/>
              <a:t>&gt; open air.</a:t>
            </a:r>
          </a:p>
          <a:p>
            <a:pPr eaLnBrk="1" hangingPunct="1">
              <a:buFont typeface="Wingdings" pitchFamily="2" charset="2"/>
              <a:buNone/>
            </a:pPr>
            <a:r>
              <a:rPr lang="en-US" smtClean="0"/>
              <a:t>Mild, Gentle, timid, yielding disposition.</a:t>
            </a:r>
          </a:p>
          <a:p>
            <a:pPr eaLnBrk="1" hangingPunct="1">
              <a:buFont typeface="Wingdings" pitchFamily="2" charset="2"/>
              <a:buNone/>
            </a:pPr>
            <a:r>
              <a:rPr lang="en-US" smtClean="0"/>
              <a:t>&gt; Cold &amp; &lt; warmth</a:t>
            </a:r>
          </a:p>
          <a:p>
            <a:pPr eaLnBrk="1" hangingPunct="1">
              <a:buFont typeface="Wingdings" pitchFamily="2" charset="2"/>
              <a:buNone/>
            </a:pPr>
            <a:r>
              <a:rPr lang="en-US" smtClean="0"/>
              <a:t>Menses – too late, pale &amp; scanty</a:t>
            </a:r>
          </a:p>
          <a:p>
            <a:pPr eaLnBrk="1" hangingPunct="1">
              <a:buFont typeface="Wingdings" pitchFamily="2" charset="2"/>
              <a:buNone/>
            </a:pPr>
            <a:r>
              <a:rPr lang="en-US" smtClean="0"/>
              <a:t>Worse during flow</a:t>
            </a:r>
          </a:p>
          <a:p>
            <a:pPr eaLnBrk="1" hangingPunct="1">
              <a:buFont typeface="Wingdings" pitchFamily="2" charset="2"/>
              <a:buNone/>
            </a:pPr>
            <a:endParaRPr lang="en-US" smtClean="0"/>
          </a:p>
          <a:p>
            <a:pPr eaLnBrk="1" hangingPunct="1">
              <a:buFont typeface="Wingdings" pitchFamily="2" charset="2"/>
              <a:buNone/>
            </a:pPr>
            <a:endParaRPr lang="en-US" smtClean="0"/>
          </a:p>
          <a:p>
            <a:pPr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fade">
                                      <p:cBhvr>
                                        <p:cTn id="7" dur="770" decel="100000"/>
                                        <p:tgtEl>
                                          <p:spTgt spid="142340"/>
                                        </p:tgtEl>
                                      </p:cBhvr>
                                    </p:animEffect>
                                    <p:animScale>
                                      <p:cBhvr>
                                        <p:cTn id="8" dur="770" decel="100000"/>
                                        <p:tgtEl>
                                          <p:spTgt spid="142340"/>
                                        </p:tgtEl>
                                      </p:cBhvr>
                                      <p:from x="10000" y="10000"/>
                                      <p:to x="200000" y="450000"/>
                                    </p:animScale>
                                    <p:animScale>
                                      <p:cBhvr>
                                        <p:cTn id="9" dur="1230" accel="100000" fill="hold">
                                          <p:stCondLst>
                                            <p:cond delay="770"/>
                                          </p:stCondLst>
                                        </p:cTn>
                                        <p:tgtEl>
                                          <p:spTgt spid="142340"/>
                                        </p:tgtEl>
                                      </p:cBhvr>
                                      <p:from x="200000" y="450000"/>
                                      <p:to x="100000" y="100000"/>
                                    </p:animScale>
                                    <p:set>
                                      <p:cBhvr>
                                        <p:cTn id="10" dur="770" fill="hold"/>
                                        <p:tgtEl>
                                          <p:spTgt spid="142340"/>
                                        </p:tgtEl>
                                        <p:attrNameLst>
                                          <p:attrName>ppt_x</p:attrName>
                                        </p:attrNameLst>
                                      </p:cBhvr>
                                      <p:to>
                                        <p:strVal val="(0.5)"/>
                                      </p:to>
                                    </p:set>
                                    <p:anim from="(0.5)" to="(#ppt_x)" calcmode="lin" valueType="num">
                                      <p:cBhvr>
                                        <p:cTn id="11" dur="1230" accel="100000" fill="hold">
                                          <p:stCondLst>
                                            <p:cond delay="770"/>
                                          </p:stCondLst>
                                        </p:cTn>
                                        <p:tgtEl>
                                          <p:spTgt spid="142340"/>
                                        </p:tgtEl>
                                        <p:attrNameLst>
                                          <p:attrName>ppt_x</p:attrName>
                                        </p:attrNameLst>
                                      </p:cBhvr>
                                    </p:anim>
                                    <p:set>
                                      <p:cBhvr>
                                        <p:cTn id="12" dur="770" fill="hold"/>
                                        <p:tgtEl>
                                          <p:spTgt spid="142340"/>
                                        </p:tgtEl>
                                        <p:attrNameLst>
                                          <p:attrName>ppt_y</p:attrName>
                                        </p:attrNameLst>
                                      </p:cBhvr>
                                      <p:to>
                                        <p:strVal val="(#ppt_y+0.4)"/>
                                      </p:to>
                                    </p:set>
                                    <p:anim from="(#ppt_y+0.4)" to="(#ppt_y)" calcmode="lin" valueType="num">
                                      <p:cBhvr>
                                        <p:cTn id="13" dur="1230" accel="100000" fill="hold">
                                          <p:stCondLst>
                                            <p:cond delay="770"/>
                                          </p:stCondLst>
                                        </p:cTn>
                                        <p:tgtEl>
                                          <p:spTgt spid="14234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142341">
                                            <p:txEl>
                                              <p:pRg st="0" end="0"/>
                                            </p:txEl>
                                          </p:spTgt>
                                        </p:tgtEl>
                                        <p:attrNameLst>
                                          <p:attrName>style.visibility</p:attrName>
                                        </p:attrNameLst>
                                      </p:cBhvr>
                                      <p:to>
                                        <p:strVal val="visible"/>
                                      </p:to>
                                    </p:set>
                                    <p:animEffect transition="in" filter="strips(downLeft)">
                                      <p:cBhvr>
                                        <p:cTn id="18" dur="500"/>
                                        <p:tgtEl>
                                          <p:spTgt spid="14234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2341">
                                            <p:txEl>
                                              <p:pRg st="1" end="1"/>
                                            </p:txEl>
                                          </p:spTgt>
                                        </p:tgtEl>
                                        <p:attrNameLst>
                                          <p:attrName>style.visibility</p:attrName>
                                        </p:attrNameLst>
                                      </p:cBhvr>
                                      <p:to>
                                        <p:strVal val="visible"/>
                                      </p:to>
                                    </p:set>
                                    <p:animEffect transition="in" filter="strips(downLeft)">
                                      <p:cBhvr>
                                        <p:cTn id="23" dur="500"/>
                                        <p:tgtEl>
                                          <p:spTgt spid="14234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42341">
                                            <p:txEl>
                                              <p:pRg st="2" end="2"/>
                                            </p:txEl>
                                          </p:spTgt>
                                        </p:tgtEl>
                                        <p:attrNameLst>
                                          <p:attrName>style.visibility</p:attrName>
                                        </p:attrNameLst>
                                      </p:cBhvr>
                                      <p:to>
                                        <p:strVal val="visible"/>
                                      </p:to>
                                    </p:set>
                                    <p:animEffect transition="in" filter="strips(downLeft)">
                                      <p:cBhvr>
                                        <p:cTn id="28" dur="500"/>
                                        <p:tgtEl>
                                          <p:spTgt spid="142341">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142341">
                                            <p:txEl>
                                              <p:pRg st="4" end="4"/>
                                            </p:txEl>
                                          </p:spTgt>
                                        </p:tgtEl>
                                        <p:attrNameLst>
                                          <p:attrName>style.visibility</p:attrName>
                                        </p:attrNameLst>
                                      </p:cBhvr>
                                      <p:to>
                                        <p:strVal val="visible"/>
                                      </p:to>
                                    </p:set>
                                    <p:animEffect transition="in" filter="strips(downLeft)">
                                      <p:cBhvr>
                                        <p:cTn id="33" dur="500"/>
                                        <p:tgtEl>
                                          <p:spTgt spid="14234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142341">
                                            <p:txEl>
                                              <p:pRg st="5" end="5"/>
                                            </p:txEl>
                                          </p:spTgt>
                                        </p:tgtEl>
                                        <p:attrNameLst>
                                          <p:attrName>style.visibility</p:attrName>
                                        </p:attrNameLst>
                                      </p:cBhvr>
                                      <p:to>
                                        <p:strVal val="visible"/>
                                      </p:to>
                                    </p:set>
                                    <p:animEffect transition="in" filter="strips(downLeft)">
                                      <p:cBhvr>
                                        <p:cTn id="38" dur="500"/>
                                        <p:tgtEl>
                                          <p:spTgt spid="14234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42341">
                                            <p:txEl>
                                              <p:pRg st="6" end="6"/>
                                            </p:txEl>
                                          </p:spTgt>
                                        </p:tgtEl>
                                        <p:attrNameLst>
                                          <p:attrName>style.visibility</p:attrName>
                                        </p:attrNameLst>
                                      </p:cBhvr>
                                      <p:to>
                                        <p:strVal val="visible"/>
                                      </p:to>
                                    </p:set>
                                    <p:animEffect transition="in" filter="strips(downLeft)">
                                      <p:cBhvr>
                                        <p:cTn id="43" dur="500"/>
                                        <p:tgtEl>
                                          <p:spTgt spid="142341">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42342">
                                            <p:txEl>
                                              <p:pRg st="0" end="0"/>
                                            </p:txEl>
                                          </p:spTgt>
                                        </p:tgtEl>
                                        <p:attrNameLst>
                                          <p:attrName>style.visibility</p:attrName>
                                        </p:attrNameLst>
                                      </p:cBhvr>
                                      <p:to>
                                        <p:strVal val="visible"/>
                                      </p:to>
                                    </p:set>
                                    <p:animEffect transition="in" filter="strips(downLeft)">
                                      <p:cBhvr>
                                        <p:cTn id="48" dur="500"/>
                                        <p:tgtEl>
                                          <p:spTgt spid="14234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142342">
                                            <p:txEl>
                                              <p:pRg st="1" end="1"/>
                                            </p:txEl>
                                          </p:spTgt>
                                        </p:tgtEl>
                                        <p:attrNameLst>
                                          <p:attrName>style.visibility</p:attrName>
                                        </p:attrNameLst>
                                      </p:cBhvr>
                                      <p:to>
                                        <p:strVal val="visible"/>
                                      </p:to>
                                    </p:set>
                                    <p:animEffect transition="in" filter="strips(downLeft)">
                                      <p:cBhvr>
                                        <p:cTn id="53" dur="500"/>
                                        <p:tgtEl>
                                          <p:spTgt spid="142342">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grpId="0" nodeType="clickEffect">
                                  <p:stCondLst>
                                    <p:cond delay="0"/>
                                  </p:stCondLst>
                                  <p:childTnLst>
                                    <p:set>
                                      <p:cBhvr>
                                        <p:cTn id="57" dur="1" fill="hold">
                                          <p:stCondLst>
                                            <p:cond delay="0"/>
                                          </p:stCondLst>
                                        </p:cTn>
                                        <p:tgtEl>
                                          <p:spTgt spid="142342">
                                            <p:txEl>
                                              <p:pRg st="2" end="2"/>
                                            </p:txEl>
                                          </p:spTgt>
                                        </p:tgtEl>
                                        <p:attrNameLst>
                                          <p:attrName>style.visibility</p:attrName>
                                        </p:attrNameLst>
                                      </p:cBhvr>
                                      <p:to>
                                        <p:strVal val="visible"/>
                                      </p:to>
                                    </p:set>
                                    <p:animEffect transition="in" filter="strips(downLeft)">
                                      <p:cBhvr>
                                        <p:cTn id="58" dur="500"/>
                                        <p:tgtEl>
                                          <p:spTgt spid="14234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142342">
                                            <p:txEl>
                                              <p:pRg st="3" end="3"/>
                                            </p:txEl>
                                          </p:spTgt>
                                        </p:tgtEl>
                                        <p:attrNameLst>
                                          <p:attrName>style.visibility</p:attrName>
                                        </p:attrNameLst>
                                      </p:cBhvr>
                                      <p:to>
                                        <p:strVal val="visible"/>
                                      </p:to>
                                    </p:set>
                                    <p:animEffect transition="in" filter="strips(downLeft)">
                                      <p:cBhvr>
                                        <p:cTn id="63" dur="500"/>
                                        <p:tgtEl>
                                          <p:spTgt spid="142342">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grpId="0" nodeType="clickEffect">
                                  <p:stCondLst>
                                    <p:cond delay="0"/>
                                  </p:stCondLst>
                                  <p:childTnLst>
                                    <p:set>
                                      <p:cBhvr>
                                        <p:cTn id="67" dur="1" fill="hold">
                                          <p:stCondLst>
                                            <p:cond delay="0"/>
                                          </p:stCondLst>
                                        </p:cTn>
                                        <p:tgtEl>
                                          <p:spTgt spid="142342">
                                            <p:txEl>
                                              <p:pRg st="4" end="4"/>
                                            </p:txEl>
                                          </p:spTgt>
                                        </p:tgtEl>
                                        <p:attrNameLst>
                                          <p:attrName>style.visibility</p:attrName>
                                        </p:attrNameLst>
                                      </p:cBhvr>
                                      <p:to>
                                        <p:strVal val="visible"/>
                                      </p:to>
                                    </p:set>
                                    <p:animEffect transition="in" filter="strips(downLeft)">
                                      <p:cBhvr>
                                        <p:cTn id="68" dur="500"/>
                                        <p:tgtEl>
                                          <p:spTgt spid="142342">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142342">
                                            <p:txEl>
                                              <p:pRg st="5" end="5"/>
                                            </p:txEl>
                                          </p:spTgt>
                                        </p:tgtEl>
                                        <p:attrNameLst>
                                          <p:attrName>style.visibility</p:attrName>
                                        </p:attrNameLst>
                                      </p:cBhvr>
                                      <p:to>
                                        <p:strVal val="visible"/>
                                      </p:to>
                                    </p:set>
                                    <p:animEffect transition="in" filter="strips(downLeft)">
                                      <p:cBhvr>
                                        <p:cTn id="73" dur="500"/>
                                        <p:tgtEl>
                                          <p:spTgt spid="1423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p:bldP spid="142341" grpId="0" build="p"/>
      <p:bldP spid="14234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idx="1"/>
          </p:nvPr>
        </p:nvSpPr>
        <p:spPr>
          <a:xfrm>
            <a:off x="152400" y="152400"/>
            <a:ext cx="8991600" cy="6705600"/>
          </a:xfrm>
        </p:spPr>
        <p:txBody>
          <a:bodyPr/>
          <a:lstStyle/>
          <a:p>
            <a:pPr eaLnBrk="1" hangingPunct="1">
              <a:lnSpc>
                <a:spcPct val="90000"/>
              </a:lnSpc>
              <a:buFontTx/>
              <a:buNone/>
            </a:pPr>
            <a:r>
              <a:rPr lang="en-US" smtClean="0">
                <a:latin typeface="Rockwell Extra Bold" pitchFamily="18" charset="0"/>
              </a:rPr>
              <a:t>Kali-sulph - Mineral remedy</a:t>
            </a:r>
          </a:p>
          <a:p>
            <a:pPr eaLnBrk="1" hangingPunct="1">
              <a:lnSpc>
                <a:spcPct val="90000"/>
              </a:lnSpc>
              <a:buFontTx/>
              <a:buNone/>
            </a:pPr>
            <a:r>
              <a:rPr lang="en-US" smtClean="0"/>
              <a:t>	Sulphate of potassium K</a:t>
            </a:r>
            <a:r>
              <a:rPr lang="en-US" baseline="-25000" smtClean="0"/>
              <a:t>2</a:t>
            </a:r>
            <a:r>
              <a:rPr lang="en-US" smtClean="0"/>
              <a:t>SO</a:t>
            </a:r>
            <a:r>
              <a:rPr lang="en-US" baseline="-25000" smtClean="0"/>
              <a:t>4</a:t>
            </a:r>
            <a:r>
              <a:rPr lang="en-US" smtClean="0"/>
              <a:t>, occurs in lavas.</a:t>
            </a:r>
          </a:p>
          <a:p>
            <a:pPr algn="ctr" eaLnBrk="1" hangingPunct="1">
              <a:lnSpc>
                <a:spcPct val="90000"/>
              </a:lnSpc>
              <a:buFontTx/>
              <a:buNone/>
            </a:pPr>
            <a:r>
              <a:rPr lang="en-US" sz="2400" u="sng" smtClean="0">
                <a:solidFill>
                  <a:srgbClr val="FF0000"/>
                </a:solidFill>
                <a:latin typeface="Goudy Stout" pitchFamily="18" charset="0"/>
              </a:rPr>
              <a:t>Schussler’s Pulsatilla.</a:t>
            </a:r>
          </a:p>
          <a:p>
            <a:pPr eaLnBrk="1" hangingPunct="1">
              <a:lnSpc>
                <a:spcPct val="90000"/>
              </a:lnSpc>
            </a:pPr>
            <a:r>
              <a:rPr lang="en-US" smtClean="0">
                <a:latin typeface="Monotype Corsiva" pitchFamily="66" charset="0"/>
              </a:rPr>
              <a:t>Main feeling of Kali Sulph person of being disgraced and insulted by the family or group whose support he seeks. </a:t>
            </a:r>
          </a:p>
          <a:p>
            <a:pPr eaLnBrk="1" hangingPunct="1">
              <a:lnSpc>
                <a:spcPct val="90000"/>
              </a:lnSpc>
            </a:pPr>
            <a:r>
              <a:rPr lang="en-US" smtClean="0">
                <a:latin typeface="Monotype Corsiva" pitchFamily="66" charset="0"/>
              </a:rPr>
              <a:t>Therefore he constantly makes effort to win their esteem and respect. </a:t>
            </a:r>
          </a:p>
          <a:p>
            <a:pPr eaLnBrk="1" hangingPunct="1">
              <a:lnSpc>
                <a:spcPct val="90000"/>
              </a:lnSpc>
            </a:pPr>
            <a:r>
              <a:rPr lang="en-US" smtClean="0">
                <a:latin typeface="Monotype Corsiva" pitchFamily="66" charset="0"/>
              </a:rPr>
              <a:t>He wants that his value in their eyes should rise. </a:t>
            </a:r>
          </a:p>
          <a:p>
            <a:pPr eaLnBrk="1" hangingPunct="1">
              <a:lnSpc>
                <a:spcPct val="90000"/>
              </a:lnSpc>
            </a:pPr>
            <a:r>
              <a:rPr lang="en-US" smtClean="0">
                <a:latin typeface="Monotype Corsiva" pitchFamily="66" charset="0"/>
              </a:rPr>
              <a:t>He is industrious and helpful, caring towards and supportive of the group. </a:t>
            </a:r>
          </a:p>
          <a:p>
            <a:pPr eaLnBrk="1" hangingPunct="1">
              <a:lnSpc>
                <a:spcPct val="90000"/>
              </a:lnSpc>
            </a:pPr>
            <a:r>
              <a:rPr lang="en-US" smtClean="0">
                <a:latin typeface="Monotype Corsiva" pitchFamily="66" charset="0"/>
              </a:rPr>
              <a:t>He seems independent of the opinion of others. At the same time, he has anger towards the family or group, because he feels insulted by them.</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1000" fill="hold"/>
                                        <p:tgtEl>
                                          <p:spTgt spid="11366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136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36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13667">
                                            <p:txEl>
                                              <p:pRg st="1" end="1"/>
                                            </p:txEl>
                                          </p:spTgt>
                                        </p:tgtEl>
                                        <p:attrNameLst>
                                          <p:attrName>style.visibility</p:attrName>
                                        </p:attrNameLst>
                                      </p:cBhvr>
                                      <p:to>
                                        <p:strVal val="visible"/>
                                      </p:to>
                                    </p:set>
                                    <p:anim calcmode="lin" valueType="num">
                                      <p:cBhvr>
                                        <p:cTn id="14" dur="1000" fill="hold"/>
                                        <p:tgtEl>
                                          <p:spTgt spid="113667">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13667">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36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113667">
                                            <p:txEl>
                                              <p:pRg st="2" end="2"/>
                                            </p:txEl>
                                          </p:spTgt>
                                        </p:tgtEl>
                                        <p:attrNameLst>
                                          <p:attrName>style.visibility</p:attrName>
                                        </p:attrNameLst>
                                      </p:cBhvr>
                                      <p:to>
                                        <p:strVal val="visible"/>
                                      </p:to>
                                    </p:set>
                                    <p:anim calcmode="lin" valueType="num">
                                      <p:cBhvr>
                                        <p:cTn id="21" dur="1000" fill="hold"/>
                                        <p:tgtEl>
                                          <p:spTgt spid="113667">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1366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366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113667">
                                            <p:txEl>
                                              <p:pRg st="3" end="3"/>
                                            </p:txEl>
                                          </p:spTgt>
                                        </p:tgtEl>
                                        <p:attrNameLst>
                                          <p:attrName>style.visibility</p:attrName>
                                        </p:attrNameLst>
                                      </p:cBhvr>
                                      <p:to>
                                        <p:strVal val="visible"/>
                                      </p:to>
                                    </p:set>
                                    <p:animEffect transition="in" filter="strips(downLeft)">
                                      <p:cBhvr>
                                        <p:cTn id="28" dur="500"/>
                                        <p:tgtEl>
                                          <p:spTgt spid="11366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13667">
                                            <p:txEl>
                                              <p:pRg st="4" end="4"/>
                                            </p:txEl>
                                          </p:spTgt>
                                        </p:tgtEl>
                                        <p:attrNameLst>
                                          <p:attrName>style.visibility</p:attrName>
                                        </p:attrNameLst>
                                      </p:cBhvr>
                                      <p:to>
                                        <p:strVal val="visible"/>
                                      </p:to>
                                    </p:set>
                                    <p:animEffect transition="in" filter="strips(downLeft)">
                                      <p:cBhvr>
                                        <p:cTn id="33" dur="500"/>
                                        <p:tgtEl>
                                          <p:spTgt spid="11366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13667">
                                            <p:txEl>
                                              <p:pRg st="5" end="5"/>
                                            </p:txEl>
                                          </p:spTgt>
                                        </p:tgtEl>
                                        <p:attrNameLst>
                                          <p:attrName>style.visibility</p:attrName>
                                        </p:attrNameLst>
                                      </p:cBhvr>
                                      <p:to>
                                        <p:strVal val="visible"/>
                                      </p:to>
                                    </p:set>
                                    <p:animEffect transition="in" filter="strips(downLeft)">
                                      <p:cBhvr>
                                        <p:cTn id="38" dur="500"/>
                                        <p:tgtEl>
                                          <p:spTgt spid="113667">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113667">
                                            <p:txEl>
                                              <p:pRg st="6" end="6"/>
                                            </p:txEl>
                                          </p:spTgt>
                                        </p:tgtEl>
                                        <p:attrNameLst>
                                          <p:attrName>style.visibility</p:attrName>
                                        </p:attrNameLst>
                                      </p:cBhvr>
                                      <p:to>
                                        <p:strVal val="visible"/>
                                      </p:to>
                                    </p:set>
                                    <p:animEffect transition="in" filter="strips(downLeft)">
                                      <p:cBhvr>
                                        <p:cTn id="43" dur="500"/>
                                        <p:tgtEl>
                                          <p:spTgt spid="11366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13667">
                                            <p:txEl>
                                              <p:pRg st="7" end="7"/>
                                            </p:txEl>
                                          </p:spTgt>
                                        </p:tgtEl>
                                        <p:attrNameLst>
                                          <p:attrName>style.visibility</p:attrName>
                                        </p:attrNameLst>
                                      </p:cBhvr>
                                      <p:to>
                                        <p:strVal val="visible"/>
                                      </p:to>
                                    </p:set>
                                    <p:animEffect transition="in" filter="strips(downLeft)">
                                      <p:cBhvr>
                                        <p:cTn id="48" dur="500"/>
                                        <p:tgtEl>
                                          <p:spTgt spid="1136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152400" y="0"/>
            <a:ext cx="8991600" cy="6705600"/>
          </a:xfrm>
        </p:spPr>
        <p:txBody>
          <a:bodyPr/>
          <a:lstStyle/>
          <a:p>
            <a:pPr eaLnBrk="1" hangingPunct="1">
              <a:buFontTx/>
              <a:buBlip>
                <a:blip r:embed="rId2"/>
              </a:buBlip>
            </a:pPr>
            <a:r>
              <a:rPr lang="en-US" smtClean="0"/>
              <a:t>As this feeling gets more intense he becomes discouraged and develops tremendous want of confidence. </a:t>
            </a:r>
          </a:p>
          <a:p>
            <a:pPr eaLnBrk="1" hangingPunct="1">
              <a:buFontTx/>
              <a:buBlip>
                <a:blip r:embed="rId2"/>
              </a:buBlip>
            </a:pPr>
            <a:r>
              <a:rPr lang="en-US" smtClean="0"/>
              <a:t>He becomes insecure and irresolute. </a:t>
            </a:r>
          </a:p>
          <a:p>
            <a:pPr eaLnBrk="1" hangingPunct="1">
              <a:buFontTx/>
              <a:buBlip>
                <a:blip r:embed="rId2"/>
              </a:buBlip>
            </a:pPr>
            <a:r>
              <a:rPr lang="en-US" smtClean="0"/>
              <a:t>He is fearful and startles easily. </a:t>
            </a:r>
          </a:p>
          <a:p>
            <a:pPr eaLnBrk="1" hangingPunct="1">
              <a:buFontTx/>
              <a:buBlip>
                <a:blip r:embed="rId2"/>
              </a:buBlip>
            </a:pPr>
            <a:r>
              <a:rPr lang="en-US" smtClean="0"/>
              <a:t>Also he becomes very sensitive and is easily offended. </a:t>
            </a:r>
          </a:p>
          <a:p>
            <a:pPr eaLnBrk="1" hangingPunct="1">
              <a:buFontTx/>
              <a:buBlip>
                <a:blip r:embed="rId2"/>
              </a:buBlip>
            </a:pPr>
            <a:r>
              <a:rPr lang="en-US" smtClean="0"/>
              <a:t>Finally, he can become averse to business, indolent and indifferent. </a:t>
            </a:r>
          </a:p>
          <a:p>
            <a:pPr eaLnBrk="1" hangingPunct="1">
              <a:buFontTx/>
              <a:buBlip>
                <a:blip r:embed="rId2"/>
              </a:buBlip>
            </a:pPr>
            <a:r>
              <a:rPr lang="en-US" smtClean="0"/>
              <a:t>Fear of falling. Very irritable. Anxiety in evening. Mental exertion aggravates. Always in a hurry. Timid </a:t>
            </a:r>
          </a:p>
          <a:p>
            <a:pPr eaLnBrk="1" hangingPunct="1">
              <a:buFontTx/>
              <a:buBlip>
                <a:blip r:embed="rId2"/>
              </a:buBlip>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811">
                                            <p:txEl>
                                              <p:pRg st="1" end="1"/>
                                            </p:txEl>
                                          </p:spTgt>
                                        </p:tgtEl>
                                        <p:attrNameLst>
                                          <p:attrName>style.visibility</p:attrName>
                                        </p:attrNameLst>
                                      </p:cBhvr>
                                      <p:to>
                                        <p:strVal val="visible"/>
                                      </p:to>
                                    </p:set>
                                    <p:anim calcmode="lin" valueType="num">
                                      <p:cBhvr additive="base">
                                        <p:cTn id="13" dur="500" fill="hold"/>
                                        <p:tgtEl>
                                          <p:spTgt spid="119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9811">
                                            <p:txEl>
                                              <p:pRg st="2" end="2"/>
                                            </p:txEl>
                                          </p:spTgt>
                                        </p:tgtEl>
                                        <p:attrNameLst>
                                          <p:attrName>style.visibility</p:attrName>
                                        </p:attrNameLst>
                                      </p:cBhvr>
                                      <p:to>
                                        <p:strVal val="visible"/>
                                      </p:to>
                                    </p:set>
                                    <p:anim calcmode="lin" valueType="num">
                                      <p:cBhvr additive="base">
                                        <p:cTn id="19" dur="500" fill="hold"/>
                                        <p:tgtEl>
                                          <p:spTgt spid="119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9811">
                                            <p:txEl>
                                              <p:pRg st="3" end="3"/>
                                            </p:txEl>
                                          </p:spTgt>
                                        </p:tgtEl>
                                        <p:attrNameLst>
                                          <p:attrName>style.visibility</p:attrName>
                                        </p:attrNameLst>
                                      </p:cBhvr>
                                      <p:to>
                                        <p:strVal val="visible"/>
                                      </p:to>
                                    </p:set>
                                    <p:anim calcmode="lin" valueType="num">
                                      <p:cBhvr additive="base">
                                        <p:cTn id="25" dur="500" fill="hold"/>
                                        <p:tgtEl>
                                          <p:spTgt spid="1198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9811">
                                            <p:txEl>
                                              <p:pRg st="4" end="4"/>
                                            </p:txEl>
                                          </p:spTgt>
                                        </p:tgtEl>
                                        <p:attrNameLst>
                                          <p:attrName>style.visibility</p:attrName>
                                        </p:attrNameLst>
                                      </p:cBhvr>
                                      <p:to>
                                        <p:strVal val="visible"/>
                                      </p:to>
                                    </p:set>
                                    <p:anim calcmode="lin" valueType="num">
                                      <p:cBhvr additive="base">
                                        <p:cTn id="31" dur="500" fill="hold"/>
                                        <p:tgtEl>
                                          <p:spTgt spid="1198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9811">
                                            <p:txEl>
                                              <p:pRg st="5" end="5"/>
                                            </p:txEl>
                                          </p:spTgt>
                                        </p:tgtEl>
                                        <p:attrNameLst>
                                          <p:attrName>style.visibility</p:attrName>
                                        </p:attrNameLst>
                                      </p:cBhvr>
                                      <p:to>
                                        <p:strVal val="visible"/>
                                      </p:to>
                                    </p:set>
                                    <p:anim calcmode="lin" valueType="num">
                                      <p:cBhvr additive="base">
                                        <p:cTn id="37" dur="500" fill="hold"/>
                                        <p:tgtEl>
                                          <p:spTgt spid="1198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8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228600" y="152400"/>
            <a:ext cx="8763000" cy="6477000"/>
          </a:xfrm>
        </p:spPr>
        <p:txBody>
          <a:bodyPr/>
          <a:lstStyle/>
          <a:p>
            <a:pPr eaLnBrk="1" hangingPunct="1">
              <a:buFontTx/>
              <a:buNone/>
            </a:pPr>
            <a:r>
              <a:rPr lang="en-US" u="sng" smtClean="0">
                <a:solidFill>
                  <a:srgbClr val="800000"/>
                </a:solidFill>
                <a:latin typeface="Rockwell Extra Bold" pitchFamily="18" charset="0"/>
              </a:rPr>
              <a:t>Similarities – Kali. Sulph &amp; Puls</a:t>
            </a:r>
            <a:r>
              <a:rPr lang="en-US" smtClean="0">
                <a:solidFill>
                  <a:srgbClr val="800000"/>
                </a:solidFill>
                <a:latin typeface="Rockwell Extra Bold" pitchFamily="18" charset="0"/>
              </a:rPr>
              <a:t>.</a:t>
            </a:r>
          </a:p>
          <a:p>
            <a:pPr eaLnBrk="1" hangingPunct="1">
              <a:buFontTx/>
              <a:buBlip>
                <a:blip r:embed="rId2"/>
              </a:buBlip>
            </a:pPr>
            <a:r>
              <a:rPr lang="en-US" smtClean="0">
                <a:solidFill>
                  <a:srgbClr val="800000"/>
                </a:solidFill>
                <a:latin typeface="Monotype Corsiva" pitchFamily="66" charset="0"/>
              </a:rPr>
              <a:t>&lt; symptoms in warm room &amp; evening.</a:t>
            </a:r>
          </a:p>
          <a:p>
            <a:pPr eaLnBrk="1" hangingPunct="1">
              <a:buFont typeface="Wingdings" pitchFamily="2" charset="2"/>
              <a:buBlip>
                <a:blip r:embed="rId2"/>
              </a:buBlip>
            </a:pPr>
            <a:r>
              <a:rPr lang="en-US" smtClean="0">
                <a:solidFill>
                  <a:srgbClr val="800000"/>
                </a:solidFill>
                <a:latin typeface="Monotype Corsiva" pitchFamily="66" charset="0"/>
              </a:rPr>
              <a:t>&gt; Open air.</a:t>
            </a:r>
          </a:p>
          <a:p>
            <a:pPr eaLnBrk="1" hangingPunct="1">
              <a:buFont typeface="Wingdings" pitchFamily="2" charset="2"/>
              <a:buBlip>
                <a:blip r:embed="rId2"/>
              </a:buBlip>
            </a:pPr>
            <a:r>
              <a:rPr lang="en-US" smtClean="0">
                <a:solidFill>
                  <a:srgbClr val="800000"/>
                </a:solidFill>
                <a:latin typeface="Monotype Corsiva" pitchFamily="66" charset="0"/>
              </a:rPr>
              <a:t>Discharges – yellow, purulent in character.</a:t>
            </a:r>
          </a:p>
          <a:p>
            <a:pPr eaLnBrk="1" hangingPunct="1">
              <a:buFont typeface="Wingdings" pitchFamily="2" charset="2"/>
              <a:buBlip>
                <a:blip r:embed="rId2"/>
              </a:buBlip>
            </a:pPr>
            <a:r>
              <a:rPr lang="en-US" smtClean="0">
                <a:solidFill>
                  <a:srgbClr val="800000"/>
                </a:solidFill>
                <a:latin typeface="Monotype Corsiva" pitchFamily="66" charset="0"/>
              </a:rPr>
              <a:t>Pressure &amp; feeling of fullness in stomach.</a:t>
            </a:r>
          </a:p>
          <a:p>
            <a:pPr eaLnBrk="1" hangingPunct="1">
              <a:buFont typeface="Wingdings" pitchFamily="2" charset="2"/>
              <a:buBlip>
                <a:blip r:embed="rId2"/>
              </a:buBlip>
            </a:pPr>
            <a:r>
              <a:rPr lang="en-US" smtClean="0">
                <a:solidFill>
                  <a:srgbClr val="800000"/>
                </a:solidFill>
                <a:latin typeface="Monotype Corsiva" pitchFamily="66" charset="0"/>
              </a:rPr>
              <a:t>Pain in limbs worse at night &amp; from warmth better in cool open air.</a:t>
            </a:r>
          </a:p>
          <a:p>
            <a:pPr eaLnBrk="1" hangingPunct="1">
              <a:buFont typeface="Wingdings" pitchFamily="2" charset="2"/>
              <a:buBlip>
                <a:blip r:embed="rId2"/>
              </a:buBlip>
            </a:pPr>
            <a:r>
              <a:rPr lang="en-US" smtClean="0">
                <a:solidFill>
                  <a:srgbClr val="800000"/>
                </a:solidFill>
                <a:latin typeface="Monotype Corsiva" pitchFamily="66" charset="0"/>
              </a:rPr>
              <a:t>Migratory or Shifting &amp; wandering Rheumatic pains.</a:t>
            </a:r>
          </a:p>
          <a:p>
            <a:pPr eaLnBrk="1" hangingPunct="1">
              <a:buFont typeface="Wingdings" pitchFamily="2" charset="2"/>
              <a:buNone/>
            </a:pPr>
            <a:r>
              <a:rPr lang="en-US" u="sng" smtClean="0">
                <a:solidFill>
                  <a:srgbClr val="800000"/>
                </a:solidFill>
                <a:latin typeface="Rockwell Extra Bold" pitchFamily="18" charset="0"/>
              </a:rPr>
              <a:t>Dissimilarity </a:t>
            </a:r>
          </a:p>
          <a:p>
            <a:pPr eaLnBrk="1" hangingPunct="1">
              <a:buFont typeface="Wingdings" pitchFamily="2" charset="2"/>
              <a:buNone/>
            </a:pPr>
            <a:r>
              <a:rPr lang="en-US" smtClean="0">
                <a:solidFill>
                  <a:srgbClr val="800000"/>
                </a:solidFill>
                <a:latin typeface="Monotype Corsiva" pitchFamily="66" charset="0"/>
              </a:rPr>
              <a:t>Kali Sulph – Burning Thirst.</a:t>
            </a:r>
          </a:p>
          <a:p>
            <a:pPr eaLnBrk="1" hangingPunct="1">
              <a:buFont typeface="Wingdings" pitchFamily="2" charset="2"/>
              <a:buNone/>
            </a:pPr>
            <a:r>
              <a:rPr lang="en-US" smtClean="0">
                <a:solidFill>
                  <a:srgbClr val="800000"/>
                </a:solidFill>
                <a:latin typeface="Monotype Corsiva" pitchFamily="66" charset="0"/>
              </a:rPr>
              <a:t>Puls – Thirstless.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 calcmode="lin" valueType="num">
                                      <p:cBhvr>
                                        <p:cTn id="7" dur="1000" fill="hold"/>
                                        <p:tgtEl>
                                          <p:spTgt spid="14438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4438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43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144387">
                                            <p:txEl>
                                              <p:pRg st="1" end="1"/>
                                            </p:txEl>
                                          </p:spTgt>
                                        </p:tgtEl>
                                        <p:attrNameLst>
                                          <p:attrName>style.visibility</p:attrName>
                                        </p:attrNameLst>
                                      </p:cBhvr>
                                      <p:to>
                                        <p:strVal val="visible"/>
                                      </p:to>
                                    </p:set>
                                    <p:animEffect transition="in" filter="strips(downLeft)">
                                      <p:cBhvr>
                                        <p:cTn id="14" dur="500"/>
                                        <p:tgtEl>
                                          <p:spTgt spid="144387">
                                            <p:txEl>
                                              <p:pRg st="1" end="1"/>
                                            </p:txEl>
                                          </p:spTgt>
                                        </p:tgtEl>
                                      </p:cBhvr>
                                    </p:animEffect>
                                  </p:childTnLst>
                                </p:cTn>
                              </p:par>
                              <p:par>
                                <p:cTn id="15" presetID="18" presetClass="entr" presetSubtype="12" fill="hold" nodeType="withEffect">
                                  <p:stCondLst>
                                    <p:cond delay="0"/>
                                  </p:stCondLst>
                                  <p:childTnLst>
                                    <p:set>
                                      <p:cBhvr>
                                        <p:cTn id="16" dur="1" fill="hold">
                                          <p:stCondLst>
                                            <p:cond delay="0"/>
                                          </p:stCondLst>
                                        </p:cTn>
                                        <p:tgtEl>
                                          <p:spTgt spid="144387">
                                            <p:txEl>
                                              <p:pRg st="2" end="2"/>
                                            </p:txEl>
                                          </p:spTgt>
                                        </p:tgtEl>
                                        <p:attrNameLst>
                                          <p:attrName>style.visibility</p:attrName>
                                        </p:attrNameLst>
                                      </p:cBhvr>
                                      <p:to>
                                        <p:strVal val="visible"/>
                                      </p:to>
                                    </p:set>
                                    <p:animEffect transition="in" filter="strips(downLeft)">
                                      <p:cBhvr>
                                        <p:cTn id="17" dur="500"/>
                                        <p:tgtEl>
                                          <p:spTgt spid="144387">
                                            <p:txEl>
                                              <p:pRg st="2" end="2"/>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144387">
                                            <p:txEl>
                                              <p:pRg st="3" end="3"/>
                                            </p:txEl>
                                          </p:spTgt>
                                        </p:tgtEl>
                                        <p:attrNameLst>
                                          <p:attrName>style.visibility</p:attrName>
                                        </p:attrNameLst>
                                      </p:cBhvr>
                                      <p:to>
                                        <p:strVal val="visible"/>
                                      </p:to>
                                    </p:set>
                                    <p:animEffect transition="in" filter="strips(downLeft)">
                                      <p:cBhvr>
                                        <p:cTn id="20" dur="500"/>
                                        <p:tgtEl>
                                          <p:spTgt spid="144387">
                                            <p:txEl>
                                              <p:pRg st="3" end="3"/>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144387">
                                            <p:txEl>
                                              <p:pRg st="4" end="4"/>
                                            </p:txEl>
                                          </p:spTgt>
                                        </p:tgtEl>
                                        <p:attrNameLst>
                                          <p:attrName>style.visibility</p:attrName>
                                        </p:attrNameLst>
                                      </p:cBhvr>
                                      <p:to>
                                        <p:strVal val="visible"/>
                                      </p:to>
                                    </p:set>
                                    <p:animEffect transition="in" filter="strips(downLeft)">
                                      <p:cBhvr>
                                        <p:cTn id="23" dur="500"/>
                                        <p:tgtEl>
                                          <p:spTgt spid="144387">
                                            <p:txEl>
                                              <p:pRg st="4" end="4"/>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144387">
                                            <p:txEl>
                                              <p:pRg st="5" end="5"/>
                                            </p:txEl>
                                          </p:spTgt>
                                        </p:tgtEl>
                                        <p:attrNameLst>
                                          <p:attrName>style.visibility</p:attrName>
                                        </p:attrNameLst>
                                      </p:cBhvr>
                                      <p:to>
                                        <p:strVal val="visible"/>
                                      </p:to>
                                    </p:set>
                                    <p:animEffect transition="in" filter="strips(downLeft)">
                                      <p:cBhvr>
                                        <p:cTn id="26" dur="500"/>
                                        <p:tgtEl>
                                          <p:spTgt spid="144387">
                                            <p:txEl>
                                              <p:pRg st="5" end="5"/>
                                            </p:txEl>
                                          </p:spTgt>
                                        </p:tgtEl>
                                      </p:cBhvr>
                                    </p:animEffect>
                                  </p:childTnLst>
                                </p:cTn>
                              </p:par>
                              <p:par>
                                <p:cTn id="27" presetID="18" presetClass="entr" presetSubtype="12" fill="hold" nodeType="withEffect">
                                  <p:stCondLst>
                                    <p:cond delay="0"/>
                                  </p:stCondLst>
                                  <p:childTnLst>
                                    <p:set>
                                      <p:cBhvr>
                                        <p:cTn id="28" dur="1" fill="hold">
                                          <p:stCondLst>
                                            <p:cond delay="0"/>
                                          </p:stCondLst>
                                        </p:cTn>
                                        <p:tgtEl>
                                          <p:spTgt spid="144387">
                                            <p:txEl>
                                              <p:pRg st="6" end="6"/>
                                            </p:txEl>
                                          </p:spTgt>
                                        </p:tgtEl>
                                        <p:attrNameLst>
                                          <p:attrName>style.visibility</p:attrName>
                                        </p:attrNameLst>
                                      </p:cBhvr>
                                      <p:to>
                                        <p:strVal val="visible"/>
                                      </p:to>
                                    </p:set>
                                    <p:animEffect transition="in" filter="strips(downLeft)">
                                      <p:cBhvr>
                                        <p:cTn id="29" dur="500"/>
                                        <p:tgtEl>
                                          <p:spTgt spid="14438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144387">
                                            <p:txEl>
                                              <p:pRg st="7" end="7"/>
                                            </p:txEl>
                                          </p:spTgt>
                                        </p:tgtEl>
                                        <p:attrNameLst>
                                          <p:attrName>style.visibility</p:attrName>
                                        </p:attrNameLst>
                                      </p:cBhvr>
                                      <p:to>
                                        <p:strVal val="visible"/>
                                      </p:to>
                                    </p:set>
                                    <p:anim calcmode="lin" valueType="num">
                                      <p:cBhvr>
                                        <p:cTn id="34" dur="1000" fill="hold"/>
                                        <p:tgtEl>
                                          <p:spTgt spid="144387">
                                            <p:txEl>
                                              <p:pRg st="7" end="7"/>
                                            </p:txEl>
                                          </p:spTgt>
                                        </p:tgtEl>
                                        <p:attrNameLst>
                                          <p:attrName>ppt_w</p:attrName>
                                        </p:attrNameLst>
                                      </p:cBhvr>
                                      <p:tavLst>
                                        <p:tav tm="0">
                                          <p:val>
                                            <p:strVal val="#ppt_w*0.70"/>
                                          </p:val>
                                        </p:tav>
                                        <p:tav tm="100000">
                                          <p:val>
                                            <p:strVal val="#ppt_w"/>
                                          </p:val>
                                        </p:tav>
                                      </p:tavLst>
                                    </p:anim>
                                    <p:anim calcmode="lin" valueType="num">
                                      <p:cBhvr>
                                        <p:cTn id="35" dur="1000" fill="hold"/>
                                        <p:tgtEl>
                                          <p:spTgt spid="144387">
                                            <p:txEl>
                                              <p:pRg st="7" end="7"/>
                                            </p:txEl>
                                          </p:spTgt>
                                        </p:tgtEl>
                                        <p:attrNameLst>
                                          <p:attrName>ppt_h</p:attrName>
                                        </p:attrNameLst>
                                      </p:cBhvr>
                                      <p:tavLst>
                                        <p:tav tm="0">
                                          <p:val>
                                            <p:strVal val="#ppt_h"/>
                                          </p:val>
                                        </p:tav>
                                        <p:tav tm="100000">
                                          <p:val>
                                            <p:strVal val="#ppt_h"/>
                                          </p:val>
                                        </p:tav>
                                      </p:tavLst>
                                    </p:anim>
                                    <p:animEffect transition="in" filter="fade">
                                      <p:cBhvr>
                                        <p:cTn id="36" dur="1000"/>
                                        <p:tgtEl>
                                          <p:spTgt spid="144387">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144387">
                                            <p:txEl>
                                              <p:pRg st="8" end="8"/>
                                            </p:txEl>
                                          </p:spTgt>
                                        </p:tgtEl>
                                        <p:attrNameLst>
                                          <p:attrName>style.visibility</p:attrName>
                                        </p:attrNameLst>
                                      </p:cBhvr>
                                      <p:to>
                                        <p:strVal val="visible"/>
                                      </p:to>
                                    </p:set>
                                    <p:animEffect transition="in" filter="strips(downLeft)">
                                      <p:cBhvr>
                                        <p:cTn id="41" dur="500"/>
                                        <p:tgtEl>
                                          <p:spTgt spid="144387">
                                            <p:txEl>
                                              <p:pRg st="8" end="8"/>
                                            </p:txEl>
                                          </p:spTgt>
                                        </p:tgtEl>
                                      </p:cBhvr>
                                    </p:animEffect>
                                  </p:childTnLst>
                                </p:cTn>
                              </p:par>
                              <p:par>
                                <p:cTn id="42" presetID="18" presetClass="entr" presetSubtype="12" fill="hold" nodeType="withEffect">
                                  <p:stCondLst>
                                    <p:cond delay="0"/>
                                  </p:stCondLst>
                                  <p:childTnLst>
                                    <p:set>
                                      <p:cBhvr>
                                        <p:cTn id="43" dur="1" fill="hold">
                                          <p:stCondLst>
                                            <p:cond delay="0"/>
                                          </p:stCondLst>
                                        </p:cTn>
                                        <p:tgtEl>
                                          <p:spTgt spid="144387">
                                            <p:txEl>
                                              <p:pRg st="9" end="9"/>
                                            </p:txEl>
                                          </p:spTgt>
                                        </p:tgtEl>
                                        <p:attrNameLst>
                                          <p:attrName>style.visibility</p:attrName>
                                        </p:attrNameLst>
                                      </p:cBhvr>
                                      <p:to>
                                        <p:strVal val="visible"/>
                                      </p:to>
                                    </p:set>
                                    <p:animEffect transition="in" filter="strips(downLeft)">
                                      <p:cBhvr>
                                        <p:cTn id="44" dur="500"/>
                                        <p:tgtEl>
                                          <p:spTgt spid="14438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
          <p:cNvSpPr>
            <a:spLocks noGrp="1" noChangeArrowheads="1"/>
          </p:cNvSpPr>
          <p:nvPr>
            <p:ph type="title"/>
          </p:nvPr>
        </p:nvSpPr>
        <p:spPr/>
        <p:txBody>
          <a:bodyPr/>
          <a:lstStyle/>
          <a:p>
            <a:pPr eaLnBrk="1" hangingPunct="1"/>
            <a:endParaRPr lang="en-US" smtClean="0"/>
          </a:p>
        </p:txBody>
      </p:sp>
      <p:pic>
        <p:nvPicPr>
          <p:cNvPr id="146447" name="pulsv3.avi">
            <a:hlinkClick r:id="" action="ppaction://media"/>
          </p:cNvPr>
          <p:cNvPicPr>
            <a:picLocks noGrp="1" noRot="1" noChangeAspect="1" noChangeArrowheads="1"/>
          </p:cNvPicPr>
          <p:nvPr>
            <p:ph type="media" sz="half" idx="2"/>
            <a:videoFile r:link="rId1"/>
          </p:nvPr>
        </p:nvPicPr>
        <p:blipFill>
          <a:blip r:embed="rId3"/>
          <a:srcRect/>
          <a:stretch>
            <a:fillRect/>
          </a:stretch>
        </p:blipFill>
        <p:spPr>
          <a:xfrm>
            <a:off x="2057400" y="1905000"/>
            <a:ext cx="5486400" cy="4114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240" fill="hold"/>
                                        <p:tgtEl>
                                          <p:spTgt spid="14644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7" fill="remove" display="0">
                  <p:stCondLst>
                    <p:cond delay="indefinite"/>
                  </p:stCondLst>
                  <p:endCondLst>
                    <p:cond evt="onNext" delay="0">
                      <p:tgtEl>
                        <p:sldTgt/>
                      </p:tgtEl>
                    </p:cond>
                    <p:cond evt="onPrev" delay="0">
                      <p:tgtEl>
                        <p:sldTgt/>
                      </p:tgtEl>
                    </p:cond>
                  </p:endCondLst>
                </p:cTn>
                <p:tgtEl>
                  <p:spTgt spid="146447"/>
                </p:tgtEl>
              </p:cMediaNode>
            </p:video>
            <p:seq concurrent="1" nextAc="seek">
              <p:cTn id="8" restart="whenNotActive" fill="hold" evtFilter="cancelBubble" nodeType="interactiveSeq">
                <p:stCondLst>
                  <p:cond evt="onClick" delay="0">
                    <p:tgtEl>
                      <p:spTgt spid="14644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6447"/>
                                        </p:tgtEl>
                                      </p:cBhvr>
                                    </p:cmd>
                                  </p:childTnLst>
                                </p:cTn>
                              </p:par>
                            </p:childTnLst>
                          </p:cTn>
                        </p:par>
                      </p:childTnLst>
                    </p:cTn>
                  </p:par>
                </p:childTnLst>
              </p:cTn>
              <p:nextCondLst>
                <p:cond evt="onClick" delay="0">
                  <p:tgtEl>
                    <p:spTgt spid="146447"/>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idx="1"/>
          </p:nvPr>
        </p:nvSpPr>
        <p:spPr>
          <a:xfrm>
            <a:off x="152400" y="228600"/>
            <a:ext cx="8839200" cy="6477000"/>
          </a:xfrm>
        </p:spPr>
        <p:txBody>
          <a:bodyPr/>
          <a:lstStyle/>
          <a:p>
            <a:pPr algn="ctr" eaLnBrk="1" hangingPunct="1">
              <a:buFontTx/>
              <a:buNone/>
            </a:pPr>
            <a:endParaRPr lang="en-US" smtClean="0"/>
          </a:p>
          <a:p>
            <a:pPr algn="ctr" eaLnBrk="1" hangingPunct="1">
              <a:buFontTx/>
              <a:buNone/>
            </a:pPr>
            <a:endParaRPr lang="en-US" smtClean="0"/>
          </a:p>
          <a:p>
            <a:pPr algn="ctr" eaLnBrk="1" hangingPunct="1">
              <a:buFontTx/>
              <a:buNone/>
            </a:pPr>
            <a:endParaRPr lang="en-US" smtClean="0"/>
          </a:p>
          <a:p>
            <a:pPr algn="ctr" eaLnBrk="1" hangingPunct="1">
              <a:buFontTx/>
              <a:buNone/>
            </a:pPr>
            <a:endParaRPr lang="en-US" smtClean="0"/>
          </a:p>
          <a:p>
            <a:pPr algn="ctr" eaLnBrk="1" hangingPunct="1">
              <a:buFontTx/>
              <a:buNone/>
            </a:pPr>
            <a:endParaRPr lang="en-US" smtClean="0"/>
          </a:p>
          <a:p>
            <a:pPr algn="ctr" eaLnBrk="1" hangingPunct="1">
              <a:buFontTx/>
              <a:buNone/>
            </a:pPr>
            <a:endParaRPr lang="en-US" sz="8000" smtClean="0">
              <a:latin typeface="Monotype Corsiva" pitchFamily="66" charset="0"/>
            </a:endParaRPr>
          </a:p>
        </p:txBody>
      </p:sp>
      <p:sp>
        <p:nvSpPr>
          <p:cNvPr id="145412" name="WordArt 4"/>
          <p:cNvSpPr>
            <a:spLocks noChangeArrowheads="1" noChangeShapeType="1" noTextEdit="1"/>
          </p:cNvSpPr>
          <p:nvPr/>
        </p:nvSpPr>
        <p:spPr bwMode="auto">
          <a:xfrm>
            <a:off x="1295400" y="1752600"/>
            <a:ext cx="6324600" cy="2971800"/>
          </a:xfrm>
          <a:prstGeom prst="rect">
            <a:avLst/>
          </a:prstGeom>
        </p:spPr>
        <p:txBody>
          <a:bodyPr wrap="none" fromWordArt="1">
            <a:prstTxWarp prst="textCascadeUp">
              <a:avLst>
                <a:gd name="adj" fmla="val 91657"/>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fade">
                                      <p:cBhvr>
                                        <p:cTn id="7" dur="770" decel="100000"/>
                                        <p:tgtEl>
                                          <p:spTgt spid="145412"/>
                                        </p:tgtEl>
                                      </p:cBhvr>
                                    </p:animEffect>
                                    <p:animScale>
                                      <p:cBhvr>
                                        <p:cTn id="8" dur="770" decel="100000"/>
                                        <p:tgtEl>
                                          <p:spTgt spid="145412"/>
                                        </p:tgtEl>
                                      </p:cBhvr>
                                      <p:from x="10000" y="10000"/>
                                      <p:to x="200000" y="450000"/>
                                    </p:animScale>
                                    <p:animScale>
                                      <p:cBhvr>
                                        <p:cTn id="9" dur="1230" accel="100000" fill="hold">
                                          <p:stCondLst>
                                            <p:cond delay="770"/>
                                          </p:stCondLst>
                                        </p:cTn>
                                        <p:tgtEl>
                                          <p:spTgt spid="145412"/>
                                        </p:tgtEl>
                                      </p:cBhvr>
                                      <p:from x="200000" y="450000"/>
                                      <p:to x="100000" y="100000"/>
                                    </p:animScale>
                                    <p:set>
                                      <p:cBhvr>
                                        <p:cTn id="10" dur="770" fill="hold"/>
                                        <p:tgtEl>
                                          <p:spTgt spid="145412"/>
                                        </p:tgtEl>
                                        <p:attrNameLst>
                                          <p:attrName>ppt_x</p:attrName>
                                        </p:attrNameLst>
                                      </p:cBhvr>
                                      <p:to>
                                        <p:strVal val="(0.5)"/>
                                      </p:to>
                                    </p:set>
                                    <p:anim from="(0.5)" to="(#ppt_x)" calcmode="lin" valueType="num">
                                      <p:cBhvr>
                                        <p:cTn id="11" dur="1230" accel="100000" fill="hold">
                                          <p:stCondLst>
                                            <p:cond delay="770"/>
                                          </p:stCondLst>
                                        </p:cTn>
                                        <p:tgtEl>
                                          <p:spTgt spid="145412"/>
                                        </p:tgtEl>
                                        <p:attrNameLst>
                                          <p:attrName>ppt_x</p:attrName>
                                        </p:attrNameLst>
                                      </p:cBhvr>
                                    </p:anim>
                                    <p:set>
                                      <p:cBhvr>
                                        <p:cTn id="12" dur="770" fill="hold"/>
                                        <p:tgtEl>
                                          <p:spTgt spid="145412"/>
                                        </p:tgtEl>
                                        <p:attrNameLst>
                                          <p:attrName>ppt_y</p:attrName>
                                        </p:attrNameLst>
                                      </p:cBhvr>
                                      <p:to>
                                        <p:strVal val="(#ppt_y+0.4)"/>
                                      </p:to>
                                    </p:set>
                                    <p:anim from="(#ppt_y+0.4)" to="(#ppt_y)" calcmode="lin" valueType="num">
                                      <p:cBhvr>
                                        <p:cTn id="13" dur="1230" accel="100000" fill="hold">
                                          <p:stCondLst>
                                            <p:cond delay="770"/>
                                          </p:stCondLst>
                                        </p:cTn>
                                        <p:tgtEl>
                                          <p:spTgt spid="14541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p:txBody>
          <a:bodyPr/>
          <a:lstStyle/>
          <a:p>
            <a:pPr eaLnBrk="1" hangingPunct="1">
              <a:buSzPct val="75000"/>
              <a:buFontTx/>
              <a:buBlip>
                <a:blip r:embed="rId2"/>
              </a:buBlip>
            </a:pPr>
            <a:r>
              <a:rPr lang="en-US" smtClean="0"/>
              <a:t>Pulsatilla</a:t>
            </a:r>
          </a:p>
          <a:p>
            <a:pPr eaLnBrk="1" hangingPunct="1">
              <a:buSzPct val="75000"/>
              <a:buFontTx/>
              <a:buBlip>
                <a:blip r:embed="rId2"/>
              </a:buBlip>
            </a:pPr>
            <a:r>
              <a:rPr lang="en-US" smtClean="0"/>
              <a:t>Kali sulph </a:t>
            </a:r>
          </a:p>
          <a:p>
            <a:pPr eaLnBrk="1" hangingPunct="1">
              <a:buSzPct val="75000"/>
              <a:buFontTx/>
              <a:buBlip>
                <a:blip r:embed="rId2"/>
              </a:buBlip>
            </a:pPr>
            <a:r>
              <a:rPr lang="en-US" smtClean="0"/>
              <a:t>cyclamen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228600" y="228600"/>
            <a:ext cx="8534400" cy="6248400"/>
          </a:xfrm>
        </p:spPr>
        <p:txBody>
          <a:bodyPr/>
          <a:lstStyle/>
          <a:p>
            <a:pPr eaLnBrk="1" hangingPunct="1">
              <a:lnSpc>
                <a:spcPct val="90000"/>
              </a:lnSpc>
            </a:pPr>
            <a:r>
              <a:rPr lang="en-US" b="1" smtClean="0">
                <a:solidFill>
                  <a:srgbClr val="FF0000"/>
                </a:solidFill>
              </a:rPr>
              <a:t>Common Names :-</a:t>
            </a:r>
            <a:r>
              <a:rPr lang="en-US" smtClean="0">
                <a:solidFill>
                  <a:schemeClr val="tx1"/>
                </a:solidFill>
              </a:rPr>
              <a:t> </a:t>
            </a:r>
          </a:p>
          <a:p>
            <a:pPr eaLnBrk="1" hangingPunct="1">
              <a:lnSpc>
                <a:spcPct val="90000"/>
              </a:lnSpc>
            </a:pPr>
            <a:r>
              <a:rPr lang="en-US" smtClean="0">
                <a:solidFill>
                  <a:schemeClr val="tx1"/>
                </a:solidFill>
              </a:rPr>
              <a:t>                   Anemone pratensis,    </a:t>
            </a:r>
          </a:p>
          <a:p>
            <a:pPr eaLnBrk="1" hangingPunct="1">
              <a:lnSpc>
                <a:spcPct val="90000"/>
              </a:lnSpc>
            </a:pPr>
            <a:r>
              <a:rPr lang="en-US" smtClean="0">
                <a:solidFill>
                  <a:schemeClr val="tx1"/>
                </a:solidFill>
              </a:rPr>
              <a:t>                    Pasque Flower, </a:t>
            </a:r>
          </a:p>
          <a:p>
            <a:pPr eaLnBrk="1" hangingPunct="1">
              <a:lnSpc>
                <a:spcPct val="90000"/>
              </a:lnSpc>
            </a:pPr>
            <a:r>
              <a:rPr lang="en-US" smtClean="0">
                <a:solidFill>
                  <a:schemeClr val="tx1"/>
                </a:solidFill>
              </a:rPr>
              <a:t>                     Wind Flower.</a:t>
            </a:r>
          </a:p>
          <a:p>
            <a:pPr eaLnBrk="1" hangingPunct="1">
              <a:lnSpc>
                <a:spcPct val="90000"/>
              </a:lnSpc>
            </a:pPr>
            <a:r>
              <a:rPr lang="en-US" smtClean="0">
                <a:solidFill>
                  <a:schemeClr val="tx1"/>
                </a:solidFill>
              </a:rPr>
              <a:t>Natural Order :- Ranunculaceae.</a:t>
            </a:r>
          </a:p>
          <a:p>
            <a:pPr eaLnBrk="1" hangingPunct="1">
              <a:lnSpc>
                <a:spcPct val="90000"/>
              </a:lnSpc>
            </a:pPr>
            <a:r>
              <a:rPr lang="en-US" i="1" smtClean="0">
                <a:solidFill>
                  <a:schemeClr val="tx1"/>
                </a:solidFill>
              </a:rPr>
              <a:t>   </a:t>
            </a:r>
            <a:r>
              <a:rPr lang="en-US" i="1" u="sng" smtClean="0">
                <a:solidFill>
                  <a:schemeClr val="tx1"/>
                </a:solidFill>
              </a:rPr>
              <a:t>Tincture of entire fresh plant when in flower</a:t>
            </a:r>
            <a:r>
              <a:rPr lang="en-US" i="1" smtClean="0">
                <a:solidFill>
                  <a:schemeClr val="tx1"/>
                </a:solidFill>
              </a:rPr>
              <a:t>.</a:t>
            </a:r>
          </a:p>
          <a:p>
            <a:pPr eaLnBrk="1" hangingPunct="1">
              <a:lnSpc>
                <a:spcPct val="90000"/>
              </a:lnSpc>
            </a:pPr>
            <a:r>
              <a:rPr lang="en-US" i="1" smtClean="0">
                <a:solidFill>
                  <a:schemeClr val="tx1"/>
                </a:solidFill>
              </a:rPr>
              <a:t>Grows in plains and pasturelands of central and Northern Europe.</a:t>
            </a:r>
          </a:p>
          <a:p>
            <a:pPr eaLnBrk="1" hangingPunct="1">
              <a:lnSpc>
                <a:spcPct val="90000"/>
              </a:lnSpc>
            </a:pPr>
            <a:endParaRPr lang="en-US" smtClean="0">
              <a:solidFill>
                <a:schemeClr val="tx1"/>
              </a:solidFill>
            </a:endParaRPr>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12" dur="500"/>
                                        <p:tgtEl>
                                          <p:spTgt spid="2051">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051">
                                            <p:txEl>
                                              <p:pRg st="2" end="2"/>
                                            </p:txEl>
                                          </p:spTgt>
                                        </p:tgtEl>
                                        <p:attrNameLst>
                                          <p:attrName>style.visibility</p:attrName>
                                        </p:attrNameLst>
                                      </p:cBhvr>
                                      <p:to>
                                        <p:strVal val="visible"/>
                                      </p:to>
                                    </p:set>
                                    <p:animEffect transition="in" filter="checkerboard(across)">
                                      <p:cBhvr>
                                        <p:cTn id="15" dur="500"/>
                                        <p:tgtEl>
                                          <p:spTgt spid="2051">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051">
                                            <p:txEl>
                                              <p:pRg st="3" end="3"/>
                                            </p:txEl>
                                          </p:spTgt>
                                        </p:tgtEl>
                                        <p:attrNameLst>
                                          <p:attrName>style.visibility</p:attrName>
                                        </p:attrNameLst>
                                      </p:cBhvr>
                                      <p:to>
                                        <p:strVal val="visible"/>
                                      </p:to>
                                    </p:set>
                                    <p:animEffect transition="in" filter="checkerboard(across)">
                                      <p:cBhvr>
                                        <p:cTn id="18" dur="500"/>
                                        <p:tgtEl>
                                          <p:spTgt spid="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051">
                                            <p:txEl>
                                              <p:pRg st="4" end="4"/>
                                            </p:txEl>
                                          </p:spTgt>
                                        </p:tgtEl>
                                        <p:attrNameLst>
                                          <p:attrName>style.visibility</p:attrName>
                                        </p:attrNameLst>
                                      </p:cBhvr>
                                      <p:to>
                                        <p:strVal val="visible"/>
                                      </p:to>
                                    </p:set>
                                    <p:animEffect transition="in" filter="checkerboard(across)">
                                      <p:cBhvr>
                                        <p:cTn id="23" dur="500"/>
                                        <p:tgtEl>
                                          <p:spTgt spid="2051">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051">
                                            <p:txEl>
                                              <p:pRg st="5" end="5"/>
                                            </p:txEl>
                                          </p:spTgt>
                                        </p:tgtEl>
                                        <p:attrNameLst>
                                          <p:attrName>style.visibility</p:attrName>
                                        </p:attrNameLst>
                                      </p:cBhvr>
                                      <p:to>
                                        <p:strVal val="visible"/>
                                      </p:to>
                                    </p:set>
                                    <p:animEffect transition="in" filter="checkerboard(across)">
                                      <p:cBhvr>
                                        <p:cTn id="26" dur="500"/>
                                        <p:tgtEl>
                                          <p:spTgt spid="2051">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2051">
                                            <p:txEl>
                                              <p:pRg st="6" end="6"/>
                                            </p:txEl>
                                          </p:spTgt>
                                        </p:tgtEl>
                                        <p:attrNameLst>
                                          <p:attrName>style.visibility</p:attrName>
                                        </p:attrNameLst>
                                      </p:cBhvr>
                                      <p:to>
                                        <p:strVal val="visible"/>
                                      </p:to>
                                    </p:set>
                                    <p:animEffect transition="in" filter="checkerboard(across)">
                                      <p:cBhvr>
                                        <p:cTn id="29" dur="500"/>
                                        <p:tgtEl>
                                          <p:spTgt spid="20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28600" y="304800"/>
            <a:ext cx="8763000" cy="6248400"/>
          </a:xfrm>
        </p:spPr>
        <p:txBody>
          <a:bodyPr/>
          <a:lstStyle/>
          <a:p>
            <a:pPr eaLnBrk="1" hangingPunct="1">
              <a:buFontTx/>
              <a:buNone/>
            </a:pPr>
            <a:r>
              <a:rPr lang="en-US" smtClean="0"/>
              <a:t>It is a small and delicate stem which bends one way or another according to the direction of the prevailing wind.</a:t>
            </a:r>
          </a:p>
          <a:p>
            <a:pPr eaLnBrk="1" hangingPunct="1">
              <a:buFontTx/>
              <a:buNone/>
            </a:pPr>
            <a:endParaRPr lang="en-US" smtClean="0"/>
          </a:p>
          <a:p>
            <a:pPr eaLnBrk="1" hangingPunct="1">
              <a:buFontTx/>
              <a:buNone/>
            </a:pPr>
            <a:r>
              <a:rPr lang="en-US" smtClean="0"/>
              <a:t>Constitutional type – </a:t>
            </a:r>
            <a:r>
              <a:rPr lang="en-US" i="1" smtClean="0">
                <a:latin typeface="Monotype Corsiva" pitchFamily="66" charset="0"/>
              </a:rPr>
              <a:t>Women and children predominantly. Delicate &amp; pretty &amp; a physique that can fluctuate easily in weight loss &amp; weight gain.</a:t>
            </a:r>
          </a:p>
          <a:p>
            <a:pPr eaLnBrk="1" hangingPunct="1">
              <a:buFontTx/>
              <a:buNone/>
            </a:pPr>
            <a:endParaRPr lang="en-US" smtClean="0"/>
          </a:p>
          <a:p>
            <a:pPr eaLnBrk="1" hangingPunct="1">
              <a:buFontTx/>
              <a:buNone/>
            </a:pPr>
            <a:r>
              <a:rPr lang="en-US" smtClean="0"/>
              <a:t>She is the most innocent of the constitution types.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Scale>
                                      <p:cBhvr>
                                        <p:cTn id="7" dur="1000" decel="50000" fill="hold">
                                          <p:stCondLst>
                                            <p:cond delay="0"/>
                                          </p:stCondLst>
                                        </p:cTn>
                                        <p:tgtEl>
                                          <p:spTgt spid="40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9">
                                            <p:txEl>
                                              <p:pRg st="0" end="0"/>
                                            </p:txEl>
                                          </p:spTgt>
                                        </p:tgtEl>
                                        <p:attrNameLst>
                                          <p:attrName>ppt_x</p:attrName>
                                          <p:attrName>ppt_y</p:attrName>
                                        </p:attrNameLst>
                                      </p:cBhvr>
                                    </p:animMotion>
                                    <p:animEffect transition="in" filter="fade">
                                      <p:cBhvr>
                                        <p:cTn id="9" dur="1000"/>
                                        <p:tgtEl>
                                          <p:spTgt spid="409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4099">
                                            <p:txEl>
                                              <p:pRg st="2" end="2"/>
                                            </p:txEl>
                                          </p:spTgt>
                                        </p:tgtEl>
                                        <p:attrNameLst>
                                          <p:attrName>style.visibility</p:attrName>
                                        </p:attrNameLst>
                                      </p:cBhvr>
                                      <p:to>
                                        <p:strVal val="visible"/>
                                      </p:to>
                                    </p:set>
                                    <p:animScale>
                                      <p:cBhvr>
                                        <p:cTn id="14" dur="1000" decel="50000" fill="hold">
                                          <p:stCondLst>
                                            <p:cond delay="0"/>
                                          </p:stCondLst>
                                        </p:cTn>
                                        <p:tgtEl>
                                          <p:spTgt spid="409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099">
                                            <p:txEl>
                                              <p:pRg st="2" end="2"/>
                                            </p:txEl>
                                          </p:spTgt>
                                        </p:tgtEl>
                                        <p:attrNameLst>
                                          <p:attrName>ppt_x</p:attrName>
                                          <p:attrName>ppt_y</p:attrName>
                                        </p:attrNameLst>
                                      </p:cBhvr>
                                    </p:animMotion>
                                    <p:animEffect transition="in" filter="fade">
                                      <p:cBhvr>
                                        <p:cTn id="16" dur="1000"/>
                                        <p:tgtEl>
                                          <p:spTgt spid="409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4099">
                                            <p:txEl>
                                              <p:pRg st="4" end="4"/>
                                            </p:txEl>
                                          </p:spTgt>
                                        </p:tgtEl>
                                        <p:attrNameLst>
                                          <p:attrName>style.visibility</p:attrName>
                                        </p:attrNameLst>
                                      </p:cBhvr>
                                      <p:to>
                                        <p:strVal val="visible"/>
                                      </p:to>
                                    </p:set>
                                    <p:animScale>
                                      <p:cBhvr>
                                        <p:cTn id="21" dur="1000" decel="50000" fill="hold">
                                          <p:stCondLst>
                                            <p:cond delay="0"/>
                                          </p:stCondLst>
                                        </p:cTn>
                                        <p:tgtEl>
                                          <p:spTgt spid="409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099">
                                            <p:txEl>
                                              <p:pRg st="4" end="4"/>
                                            </p:txEl>
                                          </p:spTgt>
                                        </p:tgtEl>
                                        <p:attrNameLst>
                                          <p:attrName>ppt_x</p:attrName>
                                          <p:attrName>ppt_y</p:attrName>
                                        </p:attrNameLst>
                                      </p:cBhvr>
                                    </p:animMotion>
                                    <p:animEffect transition="in" filter="fade">
                                      <p:cBhvr>
                                        <p:cTn id="23" dur="10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52400" y="152400"/>
            <a:ext cx="8763000" cy="6705600"/>
          </a:xfrm>
        </p:spPr>
        <p:txBody>
          <a:bodyPr/>
          <a:lstStyle/>
          <a:p>
            <a:pPr eaLnBrk="1" hangingPunct="1">
              <a:buFontTx/>
              <a:buNone/>
            </a:pPr>
            <a:r>
              <a:rPr lang="en-US" b="1" smtClean="0">
                <a:solidFill>
                  <a:srgbClr val="FF0000"/>
                </a:solidFill>
              </a:rPr>
              <a:t>Symptoms – Characteristically changing; </a:t>
            </a:r>
          </a:p>
          <a:p>
            <a:pPr eaLnBrk="1" hangingPunct="1">
              <a:buFont typeface="Wingdings" pitchFamily="2" charset="2"/>
              <a:buChar char="Ø"/>
            </a:pPr>
            <a:endParaRPr lang="en-US" b="1" smtClean="0">
              <a:solidFill>
                <a:srgbClr val="FF0000"/>
              </a:solidFill>
            </a:endParaRPr>
          </a:p>
          <a:p>
            <a:pPr eaLnBrk="1" hangingPunct="1">
              <a:buFont typeface="Wingdings" pitchFamily="2" charset="2"/>
              <a:buChar char="Ø"/>
            </a:pPr>
            <a:r>
              <a:rPr lang="en-US" smtClean="0">
                <a:solidFill>
                  <a:schemeClr val="tx1"/>
                </a:solidFill>
              </a:rPr>
              <a:t>like pains wander from one part of the body to another, </a:t>
            </a:r>
          </a:p>
          <a:p>
            <a:pPr eaLnBrk="1" hangingPunct="1">
              <a:buFont typeface="Wingdings" pitchFamily="2" charset="2"/>
              <a:buChar char="Ø"/>
            </a:pPr>
            <a:endParaRPr lang="en-US" smtClean="0">
              <a:solidFill>
                <a:schemeClr val="tx1"/>
              </a:solidFill>
            </a:endParaRPr>
          </a:p>
          <a:p>
            <a:pPr eaLnBrk="1" hangingPunct="1">
              <a:buFont typeface="Wingdings" pitchFamily="2" charset="2"/>
              <a:buChar char="Ø"/>
            </a:pPr>
            <a:r>
              <a:rPr lang="en-US" smtClean="0">
                <a:solidFill>
                  <a:schemeClr val="tx1"/>
                </a:solidFill>
              </a:rPr>
              <a:t>shift rapidly from joint to joint, </a:t>
            </a:r>
          </a:p>
          <a:p>
            <a:pPr eaLnBrk="1" hangingPunct="1">
              <a:buFont typeface="Wingdings" pitchFamily="2" charset="2"/>
              <a:buChar char="Ø"/>
            </a:pPr>
            <a:endParaRPr lang="en-US" smtClean="0">
              <a:solidFill>
                <a:schemeClr val="tx1"/>
              </a:solidFill>
            </a:endParaRPr>
          </a:p>
          <a:p>
            <a:pPr eaLnBrk="1" hangingPunct="1">
              <a:buFont typeface="Wingdings" pitchFamily="2" charset="2"/>
              <a:buChar char="Ø"/>
            </a:pPr>
            <a:r>
              <a:rPr lang="en-US" smtClean="0">
                <a:solidFill>
                  <a:schemeClr val="tx1"/>
                </a:solidFill>
              </a:rPr>
              <a:t>appear on one side or other,</a:t>
            </a:r>
          </a:p>
          <a:p>
            <a:pPr eaLnBrk="1" hangingPunct="1">
              <a:buFont typeface="Wingdings" pitchFamily="2" charset="2"/>
              <a:buNone/>
            </a:pPr>
            <a:endParaRPr lang="en-US" smtClean="0">
              <a:solidFill>
                <a:schemeClr val="tx1"/>
              </a:solidFill>
            </a:endParaRPr>
          </a:p>
          <a:p>
            <a:pPr eaLnBrk="1" hangingPunct="1">
              <a:buFont typeface="Wingdings" pitchFamily="2" charset="2"/>
              <a:buChar char="Ø"/>
            </a:pPr>
            <a:r>
              <a:rPr lang="en-US" smtClean="0">
                <a:solidFill>
                  <a:schemeClr val="tx1"/>
                </a:solidFill>
              </a:rPr>
              <a:t>with no two chills, no two stools, no two attacks alike.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p:cTn id="15" dur="500" fill="hold"/>
                                        <p:tgtEl>
                                          <p:spTgt spid="307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07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07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 calcmode="lin" valueType="num">
                                      <p:cBhvr>
                                        <p:cTn id="23" dur="500" fill="hold"/>
                                        <p:tgtEl>
                                          <p:spTgt spid="307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307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307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anim calcmode="lin" valueType="num">
                                      <p:cBhvr>
                                        <p:cTn id="31" dur="500" fill="hold"/>
                                        <p:tgtEl>
                                          <p:spTgt spid="3075">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075">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075">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0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3075">
                                            <p:txEl>
                                              <p:pRg st="8" end="8"/>
                                            </p:txEl>
                                          </p:spTgt>
                                        </p:tgtEl>
                                        <p:attrNameLst>
                                          <p:attrName>style.visibility</p:attrName>
                                        </p:attrNameLst>
                                      </p:cBhvr>
                                      <p:to>
                                        <p:strVal val="visible"/>
                                      </p:to>
                                    </p:set>
                                    <p:anim calcmode="lin" valueType="num">
                                      <p:cBhvr>
                                        <p:cTn id="39" dur="500" fill="hold"/>
                                        <p:tgtEl>
                                          <p:spTgt spid="3075">
                                            <p:txEl>
                                              <p:pRg st="8" end="8"/>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3075">
                                            <p:txEl>
                                              <p:pRg st="8" end="8"/>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3075">
                                            <p:txEl>
                                              <p:pRg st="8" end="8"/>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307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152400" y="304800"/>
            <a:ext cx="8991600" cy="6172200"/>
          </a:xfrm>
        </p:spPr>
        <p:txBody>
          <a:bodyPr/>
          <a:lstStyle/>
          <a:p>
            <a:pPr eaLnBrk="1" hangingPunct="1">
              <a:buFontTx/>
              <a:buNone/>
            </a:pPr>
            <a:r>
              <a:rPr lang="en-US" sz="3600" smtClean="0">
                <a:latin typeface="Monotype Corsiva" pitchFamily="66" charset="0"/>
              </a:rPr>
              <a:t>Circulation – unstable; flushes up or blushes easily. </a:t>
            </a:r>
          </a:p>
          <a:p>
            <a:pPr eaLnBrk="1" hangingPunct="1">
              <a:buFontTx/>
              <a:buNone/>
            </a:pPr>
            <a:endParaRPr lang="en-US" sz="3600" smtClean="0">
              <a:latin typeface="Monotype Corsiva" pitchFamily="66" charset="0"/>
            </a:endParaRPr>
          </a:p>
          <a:p>
            <a:pPr eaLnBrk="1" hangingPunct="1">
              <a:buFontTx/>
              <a:buNone/>
            </a:pPr>
            <a:r>
              <a:rPr lang="en-US" sz="3600" smtClean="0">
                <a:latin typeface="Monotype Corsiva" pitchFamily="66" charset="0"/>
              </a:rPr>
              <a:t>Individual can alter from bright &amp; lively to tired and droopy.</a:t>
            </a:r>
          </a:p>
          <a:p>
            <a:pPr eaLnBrk="1" hangingPunct="1">
              <a:buFontTx/>
              <a:buNone/>
            </a:pPr>
            <a:endParaRPr lang="en-US" sz="3600" smtClean="0">
              <a:latin typeface="Monotype Corsiva" pitchFamily="66" charset="0"/>
            </a:endParaRPr>
          </a:p>
          <a:p>
            <a:pPr eaLnBrk="1" hangingPunct="1">
              <a:buFontTx/>
              <a:buNone/>
            </a:pPr>
            <a:r>
              <a:rPr lang="en-US" sz="3600" smtClean="0">
                <a:latin typeface="Monotype Corsiva" pitchFamily="66" charset="0"/>
              </a:rPr>
              <a:t>Also like a gust of wind, pains come on suddenly – rise abruptly on 1</a:t>
            </a:r>
            <a:r>
              <a:rPr lang="en-US" sz="3600" baseline="30000" smtClean="0">
                <a:latin typeface="Monotype Corsiva" pitchFamily="66" charset="0"/>
              </a:rPr>
              <a:t>st</a:t>
            </a:r>
            <a:r>
              <a:rPr lang="en-US" sz="3600" smtClean="0">
                <a:latin typeface="Monotype Corsiva" pitchFamily="66" charset="0"/>
              </a:rPr>
              <a:t> motion or subside gradually &amp; pt. finds relief in gentle motion – walking or rocking back  &amp;  forth.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
                                        <p:tgtEl>
                                          <p:spTgt spid="5123">
                                            <p:txEl>
                                              <p:pRg st="0" end="0"/>
                                            </p:txEl>
                                          </p:spTgt>
                                        </p:tgtEl>
                                      </p:cBhvr>
                                    </p:animEffect>
                                    <p:anim calcmode="lin" valueType="num">
                                      <p:cBhvr>
                                        <p:cTn id="8" dur="4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12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12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12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5123">
                                            <p:txEl>
                                              <p:pRg st="2" end="2"/>
                                            </p:txEl>
                                          </p:spTgt>
                                        </p:tgtEl>
                                        <p:attrNameLst>
                                          <p:attrName>style.visibility</p:attrName>
                                        </p:attrNameLst>
                                      </p:cBhvr>
                                      <p:to>
                                        <p:strVal val="visible"/>
                                      </p:to>
                                    </p:set>
                                    <p:animEffect transition="in" filter="fade">
                                      <p:cBhvr>
                                        <p:cTn id="16" dur="100"/>
                                        <p:tgtEl>
                                          <p:spTgt spid="5123">
                                            <p:txEl>
                                              <p:pRg st="2" end="2"/>
                                            </p:txEl>
                                          </p:spTgt>
                                        </p:tgtEl>
                                      </p:cBhvr>
                                    </p:animEffect>
                                    <p:anim calcmode="lin" valueType="num">
                                      <p:cBhvr>
                                        <p:cTn id="17" dur="4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512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12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12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123">
                                            <p:txEl>
                                              <p:pRg st="4" end="4"/>
                                            </p:txEl>
                                          </p:spTgt>
                                        </p:tgtEl>
                                        <p:attrNameLst>
                                          <p:attrName>style.visibility</p:attrName>
                                        </p:attrNameLst>
                                      </p:cBhvr>
                                      <p:to>
                                        <p:strVal val="visible"/>
                                      </p:to>
                                    </p:set>
                                    <p:animEffect transition="in" filter="fade">
                                      <p:cBhvr>
                                        <p:cTn id="25" dur="100"/>
                                        <p:tgtEl>
                                          <p:spTgt spid="5123">
                                            <p:txEl>
                                              <p:pRg st="4" end="4"/>
                                            </p:txEl>
                                          </p:spTgt>
                                        </p:tgtEl>
                                      </p:cBhvr>
                                    </p:animEffect>
                                    <p:anim calcmode="lin" valueType="num">
                                      <p:cBhvr>
                                        <p:cTn id="26" dur="400" fill="hold"/>
                                        <p:tgtEl>
                                          <p:spTgt spid="512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512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12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12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228600" y="228600"/>
            <a:ext cx="8686800" cy="6400800"/>
          </a:xfrm>
        </p:spPr>
        <p:txBody>
          <a:bodyPr/>
          <a:lstStyle/>
          <a:p>
            <a:pPr eaLnBrk="1" hangingPunct="1">
              <a:buFontTx/>
              <a:buNone/>
            </a:pPr>
            <a:r>
              <a:rPr lang="en-US" smtClean="0"/>
              <a:t>Like a delicate flower, puls cannot tolerate heat of a warm house or stuffiness of a close atmosphere – </a:t>
            </a:r>
            <a:r>
              <a:rPr lang="en-US" smtClean="0">
                <a:latin typeface="Monotype Corsiva" pitchFamily="66" charset="0"/>
              </a:rPr>
              <a:t>requires fresh air to preserve her strength &amp; well – being.</a:t>
            </a:r>
          </a:p>
          <a:p>
            <a:pPr eaLnBrk="1" hangingPunct="1">
              <a:buFontTx/>
              <a:buNone/>
            </a:pPr>
            <a:r>
              <a:rPr lang="en-US" smtClean="0">
                <a:latin typeface="Monotype Corsiva" pitchFamily="66" charset="0"/>
              </a:rPr>
              <a:t> The Pulsatilla plant grows primarily in dry sandy soil, </a:t>
            </a:r>
            <a:r>
              <a:rPr lang="en-US" smtClean="0"/>
              <a:t>so the puls nature has little need for water, she is thirstless even the mouth is dry and can withstand long periods without drinking water. </a:t>
            </a:r>
          </a:p>
          <a:p>
            <a:pPr eaLnBrk="1" hangingPunct="1">
              <a:buFontTx/>
              <a:buNone/>
            </a:pPr>
            <a:endParaRPr lang="en-US" smtClean="0"/>
          </a:p>
          <a:p>
            <a:pPr eaLnBrk="1" hangingPunct="1">
              <a:buFontTx/>
              <a:buNone/>
            </a:pPr>
            <a:r>
              <a:rPr lang="en-US" b="1" u="sng" smtClean="0">
                <a:solidFill>
                  <a:srgbClr val="FFFF00"/>
                </a:solidFill>
                <a:latin typeface="Monotype Corsiva" pitchFamily="66" charset="0"/>
              </a:rPr>
              <a:t>INFACT  SHE  MUST  REMIND  HERSELF  TO DRINK</a:t>
            </a:r>
            <a:r>
              <a:rPr lang="en-US" b="1" smtClean="0">
                <a:solidFill>
                  <a:srgbClr val="FFFF00"/>
                </a:solidFill>
                <a:latin typeface="Monotype Corsiva"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614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61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 calcmode="lin" valueType="num">
                                      <p:cBhvr>
                                        <p:cTn id="16" dur="500" fill="hold"/>
                                        <p:tgtEl>
                                          <p:spTgt spid="6147">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6147">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6147">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6147">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614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p:cTn id="25" dur="500" fill="hold"/>
                                        <p:tgtEl>
                                          <p:spTgt spid="6147">
                                            <p:txEl>
                                              <p:pRg st="3" end="3"/>
                                            </p:txEl>
                                          </p:spTgt>
                                        </p:tgtEl>
                                        <p:attrNameLst>
                                          <p:attrName>ppt_w</p:attrName>
                                        </p:attrNameLst>
                                      </p:cBhvr>
                                      <p:tavLst>
                                        <p:tav tm="0">
                                          <p:val>
                                            <p:strVal val="#ppt_w*0.05"/>
                                          </p:val>
                                        </p:tav>
                                        <p:tav tm="100000">
                                          <p:val>
                                            <p:strVal val="#ppt_w"/>
                                          </p:val>
                                        </p:tav>
                                      </p:tavLst>
                                    </p:anim>
                                    <p:anim calcmode="lin" valueType="num">
                                      <p:cBhvr>
                                        <p:cTn id="26" dur="500" fill="hold"/>
                                        <p:tgtEl>
                                          <p:spTgt spid="6147">
                                            <p:txEl>
                                              <p:pRg st="3" end="3"/>
                                            </p:txEl>
                                          </p:spTgt>
                                        </p:tgtEl>
                                        <p:attrNameLst>
                                          <p:attrName>ppt_h</p:attrName>
                                        </p:attrNameLst>
                                      </p:cBhvr>
                                      <p:tavLst>
                                        <p:tav tm="0">
                                          <p:val>
                                            <p:strVal val="#ppt_h"/>
                                          </p:val>
                                        </p:tav>
                                        <p:tav tm="100000">
                                          <p:val>
                                            <p:strVal val="#ppt_h"/>
                                          </p:val>
                                        </p:tav>
                                      </p:tavLst>
                                    </p:anim>
                                    <p:anim calcmode="lin" valueType="num">
                                      <p:cBhvr>
                                        <p:cTn id="27" dur="500" fill="hold"/>
                                        <p:tgtEl>
                                          <p:spTgt spid="6147">
                                            <p:txEl>
                                              <p:pRg st="3" end="3"/>
                                            </p:txEl>
                                          </p:spTgt>
                                        </p:tgtEl>
                                        <p:attrNameLst>
                                          <p:attrName>ppt_x</p:attrName>
                                        </p:attrNameLst>
                                      </p:cBhvr>
                                      <p:tavLst>
                                        <p:tav tm="0">
                                          <p:val>
                                            <p:strVal val="#ppt_x-.2"/>
                                          </p:val>
                                        </p:tav>
                                        <p:tav tm="100000">
                                          <p:val>
                                            <p:strVal val="#ppt_x"/>
                                          </p:val>
                                        </p:tav>
                                      </p:tavLst>
                                    </p:anim>
                                    <p:anim calcmode="lin" valueType="num">
                                      <p:cBhvr>
                                        <p:cTn id="28" dur="500" fill="hold"/>
                                        <p:tgtEl>
                                          <p:spTgt spid="6147">
                                            <p:txEl>
                                              <p:pRg st="3" end="3"/>
                                            </p:txEl>
                                          </p:spTgt>
                                        </p:tgtEl>
                                        <p:attrNameLst>
                                          <p:attrName>ppt_y</p:attrName>
                                        </p:attrNameLst>
                                      </p:cBhvr>
                                      <p:tavLst>
                                        <p:tav tm="0">
                                          <p:val>
                                            <p:strVal val="#ppt_y"/>
                                          </p:val>
                                        </p:tav>
                                        <p:tav tm="100000">
                                          <p:val>
                                            <p:strVal val="#ppt_y"/>
                                          </p:val>
                                        </p:tav>
                                      </p:tavLst>
                                    </p:anim>
                                    <p:animEffect transition="in" filter="fade">
                                      <p:cBhvr>
                                        <p:cTn id="29"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228600" y="228600"/>
            <a:ext cx="8686800" cy="6400800"/>
          </a:xfrm>
        </p:spPr>
        <p:txBody>
          <a:bodyPr/>
          <a:lstStyle/>
          <a:p>
            <a:pPr eaLnBrk="1" hangingPunct="1">
              <a:buFontTx/>
              <a:buNone/>
            </a:pPr>
            <a:r>
              <a:rPr lang="en-US" smtClean="0"/>
              <a:t> </a:t>
            </a:r>
            <a:r>
              <a:rPr lang="en-US" u="sng" smtClean="0">
                <a:latin typeface="Rockwell Extra Bold" pitchFamily="18" charset="0"/>
              </a:rPr>
              <a:t>Pulsatilla Child</a:t>
            </a:r>
            <a:r>
              <a:rPr lang="en-US" smtClean="0">
                <a:latin typeface="Rockwell Extra Bold" pitchFamily="18" charset="0"/>
              </a:rPr>
              <a:t> :- Mildness</a:t>
            </a:r>
            <a:r>
              <a:rPr lang="en-US" smtClean="0"/>
              <a:t> </a:t>
            </a:r>
          </a:p>
          <a:p>
            <a:pPr eaLnBrk="1" hangingPunct="1">
              <a:buFontTx/>
              <a:buNone/>
            </a:pPr>
            <a:endParaRPr lang="en-US" smtClean="0"/>
          </a:p>
          <a:p>
            <a:pPr eaLnBrk="1" hangingPunct="1">
              <a:buFontTx/>
              <a:buNone/>
            </a:pPr>
            <a:r>
              <a:rPr lang="en-US" smtClean="0">
                <a:latin typeface="Monotype Corsiva" pitchFamily="66" charset="0"/>
              </a:rPr>
              <a:t>Highly emotional.</a:t>
            </a:r>
          </a:p>
          <a:p>
            <a:pPr eaLnBrk="1" hangingPunct="1">
              <a:buFontTx/>
              <a:buNone/>
            </a:pPr>
            <a:r>
              <a:rPr lang="en-US" smtClean="0">
                <a:latin typeface="Monotype Corsiva" pitchFamily="66" charset="0"/>
              </a:rPr>
              <a:t>Devoted. Affectionate &amp; mild, providing their emotional needs are met by their parents.</a:t>
            </a:r>
          </a:p>
          <a:p>
            <a:pPr eaLnBrk="1" hangingPunct="1">
              <a:buFontTx/>
              <a:buNone/>
            </a:pPr>
            <a:r>
              <a:rPr lang="en-US" smtClean="0">
                <a:latin typeface="Monotype Corsiva" pitchFamily="66" charset="0"/>
              </a:rPr>
              <a:t>Tend to demand instant gratification; if they feel deprived will cry &amp; be petulant until their needs are met.</a:t>
            </a:r>
          </a:p>
          <a:p>
            <a:pPr eaLnBrk="1" hangingPunct="1">
              <a:buFontTx/>
              <a:buNone/>
            </a:pPr>
            <a:r>
              <a:rPr lang="en-US" smtClean="0">
                <a:latin typeface="Monotype Corsiva" pitchFamily="66" charset="0"/>
              </a:rPr>
              <a:t>When hurt-physically or emotionally-cries.</a:t>
            </a:r>
          </a:p>
          <a:p>
            <a:pPr eaLnBrk="1" hangingPunct="1">
              <a:buFontTx/>
              <a:buNone/>
            </a:pPr>
            <a:r>
              <a:rPr lang="en-US" smtClean="0">
                <a:latin typeface="Monotype Corsiva" pitchFamily="66" charset="0"/>
              </a:rPr>
              <a:t>No attempt to disguise her pain. Once crying is over, pain forgotten immediately.</a:t>
            </a:r>
          </a:p>
        </p:txBody>
      </p:sp>
      <p:pic>
        <p:nvPicPr>
          <p:cNvPr id="21508" name="Picture 4" descr="image005"/>
          <p:cNvPicPr>
            <a:picLocks noChangeAspect="1" noChangeArrowheads="1"/>
          </p:cNvPicPr>
          <p:nvPr/>
        </p:nvPicPr>
        <p:blipFill>
          <a:blip r:embed="rId2"/>
          <a:srcRect l="7339" t="21262" r="11926" b="14951"/>
          <a:stretch>
            <a:fillRect/>
          </a:stretch>
        </p:blipFill>
        <p:spPr bwMode="auto">
          <a:xfrm>
            <a:off x="1905000" y="685800"/>
            <a:ext cx="5562600" cy="5867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150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150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150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150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1" presetClass="entr" presetSubtype="0" fill="hold" nodeType="clickEffect">
                                  <p:stCondLst>
                                    <p:cond delay="0"/>
                                  </p:stCondLst>
                                  <p:childTnLst>
                                    <p:set>
                                      <p:cBhvr>
                                        <p:cTn id="15" dur="1" fill="hold">
                                          <p:stCondLst>
                                            <p:cond delay="0"/>
                                          </p:stCondLst>
                                        </p:cTn>
                                        <p:tgtEl>
                                          <p:spTgt spid="21508"/>
                                        </p:tgtEl>
                                        <p:attrNameLst>
                                          <p:attrName>style.visibility</p:attrName>
                                        </p:attrNameLst>
                                      </p:cBhvr>
                                      <p:to>
                                        <p:strVal val="visible"/>
                                      </p:to>
                                    </p:set>
                                    <p:animEffect transition="in" filter="fade">
                                      <p:cBhvr>
                                        <p:cTn id="16" dur="770" decel="100000"/>
                                        <p:tgtEl>
                                          <p:spTgt spid="21508"/>
                                        </p:tgtEl>
                                      </p:cBhvr>
                                    </p:animEffect>
                                    <p:animScale>
                                      <p:cBhvr>
                                        <p:cTn id="17" dur="770" decel="100000"/>
                                        <p:tgtEl>
                                          <p:spTgt spid="21508"/>
                                        </p:tgtEl>
                                      </p:cBhvr>
                                      <p:from x="10000" y="10000"/>
                                      <p:to x="200000" y="450000"/>
                                    </p:animScale>
                                    <p:animScale>
                                      <p:cBhvr>
                                        <p:cTn id="18" dur="1230" accel="100000" fill="hold">
                                          <p:stCondLst>
                                            <p:cond delay="770"/>
                                          </p:stCondLst>
                                        </p:cTn>
                                        <p:tgtEl>
                                          <p:spTgt spid="21508"/>
                                        </p:tgtEl>
                                      </p:cBhvr>
                                      <p:from x="200000" y="450000"/>
                                      <p:to x="100000" y="100000"/>
                                    </p:animScale>
                                    <p:set>
                                      <p:cBhvr>
                                        <p:cTn id="19" dur="770" fill="hold"/>
                                        <p:tgtEl>
                                          <p:spTgt spid="21508"/>
                                        </p:tgtEl>
                                        <p:attrNameLst>
                                          <p:attrName>ppt_x</p:attrName>
                                        </p:attrNameLst>
                                      </p:cBhvr>
                                      <p:to>
                                        <p:strVal val="(0.5)"/>
                                      </p:to>
                                    </p:set>
                                    <p:anim from="(0.5)" to="(#ppt_x)" calcmode="lin" valueType="num">
                                      <p:cBhvr>
                                        <p:cTn id="20" dur="1230" accel="100000" fill="hold">
                                          <p:stCondLst>
                                            <p:cond delay="770"/>
                                          </p:stCondLst>
                                        </p:cTn>
                                        <p:tgtEl>
                                          <p:spTgt spid="21508"/>
                                        </p:tgtEl>
                                        <p:attrNameLst>
                                          <p:attrName>ppt_x</p:attrName>
                                        </p:attrNameLst>
                                      </p:cBhvr>
                                    </p:anim>
                                    <p:set>
                                      <p:cBhvr>
                                        <p:cTn id="21" dur="770" fill="hold"/>
                                        <p:tgtEl>
                                          <p:spTgt spid="21508"/>
                                        </p:tgtEl>
                                        <p:attrNameLst>
                                          <p:attrName>ppt_y</p:attrName>
                                        </p:attrNameLst>
                                      </p:cBhvr>
                                      <p:to>
                                        <p:strVal val="(#ppt_y+0.4)"/>
                                      </p:to>
                                    </p:set>
                                    <p:anim from="(#ppt_y+0.4)" to="(#ppt_y)" calcmode="lin" valueType="num">
                                      <p:cBhvr>
                                        <p:cTn id="22" dur="1230" accel="100000" fill="hold">
                                          <p:stCondLst>
                                            <p:cond delay="770"/>
                                          </p:stCondLst>
                                        </p:cTn>
                                        <p:tgtEl>
                                          <p:spTgt spid="21508"/>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xit" presetSubtype="0" fill="hold" nodeType="clickEffect">
                                  <p:stCondLst>
                                    <p:cond delay="0"/>
                                  </p:stCondLst>
                                  <p:childTnLst>
                                    <p:anim to="" calcmode="lin" valueType="num">
                                      <p:cBhvr>
                                        <p:cTn id="26" dur="1"/>
                                        <p:tgtEl>
                                          <p:spTgt spid="21508"/>
                                        </p:tgtEl>
                                        <p:attrNameLst>
                                          <p:attrName/>
                                        </p:attrNameLst>
                                      </p:cBhvr>
                                    </p:anim>
                                    <p:set>
                                      <p:cBhvr>
                                        <p:cTn id="27" dur="1" fill="hold">
                                          <p:stCondLst>
                                            <p:cond delay="0"/>
                                          </p:stCondLst>
                                        </p:cTn>
                                        <p:tgtEl>
                                          <p:spTgt spid="2150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21507">
                                            <p:txEl>
                                              <p:pRg st="2" end="2"/>
                                            </p:txEl>
                                          </p:spTgt>
                                        </p:tgtEl>
                                        <p:attrNameLst>
                                          <p:attrName>style.visibility</p:attrName>
                                        </p:attrNameLst>
                                      </p:cBhvr>
                                      <p:to>
                                        <p:strVal val="visible"/>
                                      </p:to>
                                    </p:set>
                                    <p:animScale>
                                      <p:cBhvr>
                                        <p:cTn id="32" dur="1000" decel="50000" fill="hold">
                                          <p:stCondLst>
                                            <p:cond delay="0"/>
                                          </p:stCondLst>
                                        </p:cTn>
                                        <p:tgtEl>
                                          <p:spTgt spid="2150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1507">
                                            <p:txEl>
                                              <p:pRg st="2" end="2"/>
                                            </p:txEl>
                                          </p:spTgt>
                                        </p:tgtEl>
                                        <p:attrNameLst>
                                          <p:attrName>ppt_x</p:attrName>
                                          <p:attrName>ppt_y</p:attrName>
                                        </p:attrNameLst>
                                      </p:cBhvr>
                                    </p:animMotion>
                                    <p:animEffect transition="in" filter="fade">
                                      <p:cBhvr>
                                        <p:cTn id="34" dur="1000"/>
                                        <p:tgtEl>
                                          <p:spTgt spid="2150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4" presetClass="entr" presetSubtype="0" accel="100000" fill="hold" nodeType="clickEffect">
                                  <p:stCondLst>
                                    <p:cond delay="0"/>
                                  </p:stCondLst>
                                  <p:childTnLst>
                                    <p:set>
                                      <p:cBhvr>
                                        <p:cTn id="38" dur="1" fill="hold">
                                          <p:stCondLst>
                                            <p:cond delay="0"/>
                                          </p:stCondLst>
                                        </p:cTn>
                                        <p:tgtEl>
                                          <p:spTgt spid="21507">
                                            <p:txEl>
                                              <p:pRg st="3" end="3"/>
                                            </p:txEl>
                                          </p:spTgt>
                                        </p:tgtEl>
                                        <p:attrNameLst>
                                          <p:attrName>style.visibility</p:attrName>
                                        </p:attrNameLst>
                                      </p:cBhvr>
                                      <p:to>
                                        <p:strVal val="visible"/>
                                      </p:to>
                                    </p:set>
                                    <p:anim calcmode="lin" valueType="num">
                                      <p:cBhvr>
                                        <p:cTn id="39" dur="500" fill="hold"/>
                                        <p:tgtEl>
                                          <p:spTgt spid="21507">
                                            <p:txEl>
                                              <p:pRg st="3" end="3"/>
                                            </p:txEl>
                                          </p:spTgt>
                                        </p:tgtEl>
                                        <p:attrNameLst>
                                          <p:attrName>ppt_w</p:attrName>
                                        </p:attrNameLst>
                                      </p:cBhvr>
                                      <p:tavLst>
                                        <p:tav tm="0">
                                          <p:val>
                                            <p:strVal val="#ppt_w*0.05"/>
                                          </p:val>
                                        </p:tav>
                                        <p:tav tm="100000">
                                          <p:val>
                                            <p:strVal val="#ppt_w"/>
                                          </p:val>
                                        </p:tav>
                                      </p:tavLst>
                                    </p:anim>
                                    <p:anim calcmode="lin" valueType="num">
                                      <p:cBhvr>
                                        <p:cTn id="40" dur="500" fill="hold"/>
                                        <p:tgtEl>
                                          <p:spTgt spid="21507">
                                            <p:txEl>
                                              <p:pRg st="3" end="3"/>
                                            </p:txEl>
                                          </p:spTgt>
                                        </p:tgtEl>
                                        <p:attrNameLst>
                                          <p:attrName>ppt_h</p:attrName>
                                        </p:attrNameLst>
                                      </p:cBhvr>
                                      <p:tavLst>
                                        <p:tav tm="0">
                                          <p:val>
                                            <p:strVal val="#ppt_h"/>
                                          </p:val>
                                        </p:tav>
                                        <p:tav tm="100000">
                                          <p:val>
                                            <p:strVal val="#ppt_h"/>
                                          </p:val>
                                        </p:tav>
                                      </p:tavLst>
                                    </p:anim>
                                    <p:anim calcmode="lin" valueType="num">
                                      <p:cBhvr>
                                        <p:cTn id="41" dur="500" fill="hold"/>
                                        <p:tgtEl>
                                          <p:spTgt spid="21507">
                                            <p:txEl>
                                              <p:pRg st="3" end="3"/>
                                            </p:txEl>
                                          </p:spTgt>
                                        </p:tgtEl>
                                        <p:attrNameLst>
                                          <p:attrName>ppt_x</p:attrName>
                                        </p:attrNameLst>
                                      </p:cBhvr>
                                      <p:tavLst>
                                        <p:tav tm="0">
                                          <p:val>
                                            <p:strVal val="#ppt_x-.2"/>
                                          </p:val>
                                        </p:tav>
                                        <p:tav tm="100000">
                                          <p:val>
                                            <p:strVal val="#ppt_x"/>
                                          </p:val>
                                        </p:tav>
                                      </p:tavLst>
                                    </p:anim>
                                    <p:anim calcmode="lin" valueType="num">
                                      <p:cBhvr>
                                        <p:cTn id="42" dur="500" fill="hold"/>
                                        <p:tgtEl>
                                          <p:spTgt spid="21507">
                                            <p:txEl>
                                              <p:pRg st="3" end="3"/>
                                            </p:txEl>
                                          </p:spTgt>
                                        </p:tgtEl>
                                        <p:attrNameLst>
                                          <p:attrName>ppt_y</p:attrName>
                                        </p:attrNameLst>
                                      </p:cBhvr>
                                      <p:tavLst>
                                        <p:tav tm="0">
                                          <p:val>
                                            <p:strVal val="#ppt_y"/>
                                          </p:val>
                                        </p:tav>
                                        <p:tav tm="100000">
                                          <p:val>
                                            <p:strVal val="#ppt_y"/>
                                          </p:val>
                                        </p:tav>
                                      </p:tavLst>
                                    </p:anim>
                                    <p:animEffect transition="in" filter="fade">
                                      <p:cBhvr>
                                        <p:cTn id="43" dur="500"/>
                                        <p:tgtEl>
                                          <p:spTgt spid="2150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21507">
                                            <p:txEl>
                                              <p:pRg st="4" end="4"/>
                                            </p:txEl>
                                          </p:spTgt>
                                        </p:tgtEl>
                                        <p:attrNameLst>
                                          <p:attrName>style.visibility</p:attrName>
                                        </p:attrNameLst>
                                      </p:cBhvr>
                                      <p:to>
                                        <p:strVal val="visible"/>
                                      </p:to>
                                    </p:set>
                                    <p:anim calcmode="lin" valueType="num">
                                      <p:cBhvr>
                                        <p:cTn id="48" dur="500" fill="hold"/>
                                        <p:tgtEl>
                                          <p:spTgt spid="2150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1507">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2150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150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1507">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507">
                                            <p:txEl>
                                              <p:pRg st="5" end="5"/>
                                            </p:txEl>
                                          </p:spTgt>
                                        </p:tgtEl>
                                        <p:attrNameLst>
                                          <p:attrName>style.visibility</p:attrName>
                                        </p:attrNameLst>
                                      </p:cBhvr>
                                      <p:to>
                                        <p:strVal val="visible"/>
                                      </p:to>
                                    </p:set>
                                    <p:animEffect transition="in" filter="fade">
                                      <p:cBhvr>
                                        <p:cTn id="57" dur="2000"/>
                                        <p:tgtEl>
                                          <p:spTgt spid="2150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21507">
                                            <p:txEl>
                                              <p:pRg st="6" end="6"/>
                                            </p:txEl>
                                          </p:spTgt>
                                        </p:tgtEl>
                                        <p:attrNameLst>
                                          <p:attrName>style.visibility</p:attrName>
                                        </p:attrNameLst>
                                      </p:cBhvr>
                                      <p:to>
                                        <p:strVal val="visible"/>
                                      </p:to>
                                    </p:set>
                                    <p:anim calcmode="lin" valueType="num">
                                      <p:cBhvr>
                                        <p:cTn id="62" dur="1000" fill="hold"/>
                                        <p:tgtEl>
                                          <p:spTgt spid="21507">
                                            <p:txEl>
                                              <p:pRg st="6" end="6"/>
                                            </p:txEl>
                                          </p:spTgt>
                                        </p:tgtEl>
                                        <p:attrNameLst>
                                          <p:attrName>ppt_x</p:attrName>
                                        </p:attrNameLst>
                                      </p:cBhvr>
                                      <p:tavLst>
                                        <p:tav tm="0">
                                          <p:val>
                                            <p:strVal val="#ppt_x-.2"/>
                                          </p:val>
                                        </p:tav>
                                        <p:tav tm="100000">
                                          <p:val>
                                            <p:strVal val="#ppt_x"/>
                                          </p:val>
                                        </p:tav>
                                      </p:tavLst>
                                    </p:anim>
                                    <p:anim calcmode="lin" valueType="num">
                                      <p:cBhvr>
                                        <p:cTn id="63" dur="1000" fill="hold"/>
                                        <p:tgtEl>
                                          <p:spTgt spid="21507">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1807</Words>
  <Application>Microsoft Office PowerPoint</Application>
  <PresentationFormat>On-screen Show (4:3)</PresentationFormat>
  <Paragraphs>233</Paragraphs>
  <Slides>36</Slides>
  <Notes>0</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Dr. C.R. Krishna Kumari Amma Prof. and Head ,Dept. of Materia Medica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Dissimilarities.</vt:lpstr>
      <vt:lpstr>Slide 31</vt:lpstr>
      <vt:lpstr>Slide 32</vt:lpstr>
      <vt:lpstr>Slide 33</vt:lpstr>
      <vt:lpstr>Slide 34</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C.R. Krishna Kumari Amma Prof. and Head ,Dept. of Materia Medica</dc:title>
  <dc:creator>New</dc:creator>
  <cp:lastModifiedBy>New</cp:lastModifiedBy>
  <cp:revision>3</cp:revision>
  <dcterms:created xsi:type="dcterms:W3CDTF">2006-08-16T00:00:00Z</dcterms:created>
  <dcterms:modified xsi:type="dcterms:W3CDTF">2021-11-11T04:41:02Z</dcterms:modified>
</cp:coreProperties>
</file>